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79" r:id="rId2"/>
    <p:sldId id="280" r:id="rId3"/>
    <p:sldId id="323" r:id="rId4"/>
    <p:sldId id="324" r:id="rId5"/>
    <p:sldId id="272" r:id="rId6"/>
    <p:sldId id="268" r:id="rId7"/>
    <p:sldId id="302" r:id="rId8"/>
    <p:sldId id="281" r:id="rId9"/>
    <p:sldId id="273" r:id="rId10"/>
    <p:sldId id="266" r:id="rId11"/>
    <p:sldId id="320" r:id="rId12"/>
    <p:sldId id="300" r:id="rId13"/>
    <p:sldId id="303" r:id="rId14"/>
    <p:sldId id="305" r:id="rId15"/>
    <p:sldId id="278" r:id="rId16"/>
    <p:sldId id="286" r:id="rId17"/>
    <p:sldId id="283" r:id="rId18"/>
    <p:sldId id="264" r:id="rId19"/>
    <p:sldId id="290" r:id="rId20"/>
    <p:sldId id="298" r:id="rId21"/>
    <p:sldId id="288" r:id="rId22"/>
    <p:sldId id="315" r:id="rId23"/>
    <p:sldId id="316" r:id="rId24"/>
    <p:sldId id="317" r:id="rId25"/>
    <p:sldId id="322" r:id="rId26"/>
    <p:sldId id="291" r:id="rId27"/>
    <p:sldId id="292" r:id="rId28"/>
    <p:sldId id="293" r:id="rId29"/>
    <p:sldId id="301" r:id="rId30"/>
    <p:sldId id="319" r:id="rId31"/>
    <p:sldId id="321" r:id="rId32"/>
    <p:sldId id="285" r:id="rId33"/>
    <p:sldId id="287" r:id="rId34"/>
    <p:sldId id="325" r:id="rId35"/>
    <p:sldId id="277" r:id="rId36"/>
    <p:sldId id="32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9C3082-B40B-4E72-87D3-BAF03DA1705C}" v="156" dt="2022-10-29T20:30:14.8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408" autoAdjust="0"/>
  </p:normalViewPr>
  <p:slideViewPr>
    <p:cSldViewPr snapToGrid="0">
      <p:cViewPr varScale="1">
        <p:scale>
          <a:sx n="50" d="100"/>
          <a:sy n="50" d="100"/>
        </p:scale>
        <p:origin x="12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cap="all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>
                <a:solidFill>
                  <a:schemeClr val="bg1"/>
                </a:solidFill>
              </a:rPr>
              <a:t>How we spent your money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cap="all" spc="5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226541994750659E-2"/>
          <c:y val="9.0332547661447174E-2"/>
          <c:w val="0.46304699803149607"/>
          <c:h val="0.832850900208261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How we spent your money 2022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11E-4777-AA8C-A18A4031E1E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11E-4777-AA8C-A18A4031E1E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11E-4777-AA8C-A18A4031E1E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11E-4777-AA8C-A18A4031E1E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11E-4777-AA8C-A18A4031E1E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11E-4777-AA8C-A18A4031E1E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311E-4777-AA8C-A18A4031E1E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311E-4777-AA8C-A18A4031E1E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Website M'tce</c:v>
                </c:pt>
                <c:pt idx="1">
                  <c:v>Advertising</c:v>
                </c:pt>
                <c:pt idx="2">
                  <c:v>Social Media</c:v>
                </c:pt>
                <c:pt idx="3">
                  <c:v>Book</c:v>
                </c:pt>
                <c:pt idx="4">
                  <c:v>New Website</c:v>
                </c:pt>
                <c:pt idx="5">
                  <c:v>Event Delivery</c:v>
                </c:pt>
                <c:pt idx="6">
                  <c:v>Mobile App</c:v>
                </c:pt>
                <c:pt idx="7">
                  <c:v>New Signs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1720</c:v>
                </c:pt>
                <c:pt idx="1">
                  <c:v>6906</c:v>
                </c:pt>
                <c:pt idx="2">
                  <c:v>4000</c:v>
                </c:pt>
                <c:pt idx="3">
                  <c:v>22917</c:v>
                </c:pt>
                <c:pt idx="4">
                  <c:v>2412</c:v>
                </c:pt>
                <c:pt idx="5">
                  <c:v>1596</c:v>
                </c:pt>
                <c:pt idx="6">
                  <c:v>1800</c:v>
                </c:pt>
                <c:pt idx="7">
                  <c:v>1984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11E-4777-AA8C-A18A4031E1E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2301115485564307"/>
          <c:y val="0.1558525197007683"/>
          <c:w val="0.33522769028871385"/>
          <c:h val="0.699941984447731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7DDB1-044F-428A-AEBF-923DF261E3FC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E4620-DE55-4682-83C1-DCCEBFB6B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337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314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719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722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609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520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277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325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231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285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749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958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3976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6323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989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300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878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713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681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767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15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110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205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38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2A2F5-E2A0-6644-DC67-76DD82308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3D6863-A614-0298-A632-498FAA7B7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D2546-42F5-D16E-0112-BFEEC5731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2078-7EC6-48DF-A257-79040BA4FCB3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25757-C333-BC37-8447-8DE50E1F3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6B3DD-E055-874B-1757-48297E82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180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C9-2595-AA4C-C5AB-DFE37267B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B04062-061E-6730-62C6-56165C4B8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C51F7-F3BC-D3C1-F01E-D683832D5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2078-7EC6-48DF-A257-79040BA4FCB3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C120B-D5F5-2D25-A979-9EF81291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EAF4F-F658-BF3B-BEA1-8CE4F449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083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1A00A6-1FE0-4F22-F13E-09C51B36BA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2528C-338F-83A0-D390-8EFA9AD45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72055-81B3-A37E-1B9F-981915389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2078-7EC6-48DF-A257-79040BA4FCB3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C0932-BEE3-5D53-AB07-950ACD5CC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0876E-64FC-8328-EE0F-6D92D53F2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34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79941-076B-E85D-8B11-F74A7E083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4B734-EA04-3AC1-A407-C07C1640D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C643C-E748-D4E7-D195-8357C6778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2078-7EC6-48DF-A257-79040BA4FCB3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38ADA-1E7C-8AA6-C2C0-24760AEAC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BF005-BD0B-06B1-BBF6-25B531EC9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0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5C377-C48A-8DE5-47D5-0CE6DE6CB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6C6BC-D364-0E7D-AC30-66F7A6AD1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2E37A-2431-8660-D0A5-7888D94E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2078-7EC6-48DF-A257-79040BA4FCB3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85950-7026-4FEC-9A38-C87A542F5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62644-6811-D2CA-9427-0EC909D83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490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03C3C-19F2-9633-3E72-55E8D7AFC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F5031-C07F-5586-2EB4-72C3E18F38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92E725-8600-8286-6F00-37A8F4671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53A5F-2C6F-2193-9554-177328661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2078-7EC6-48DF-A257-79040BA4FCB3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63BB8-A0CE-EA08-B698-C5F6FF83A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A1095-884B-4BD0-BB45-823E34152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18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EE6D6-661F-ACF0-27F4-C1F8F7090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F2A5E-F7C4-4BAA-05AC-69F937DEA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BAC50-30DC-0AE1-A967-92325F879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FACE49-A23E-1071-1B2F-0FAAAE94EA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84B0DD-6FC5-081C-25B0-04C6189D0D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82A140-3900-F9D8-7EEA-0E7DBEB9E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2078-7EC6-48DF-A257-79040BA4FCB3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9AF05-4103-55E9-526F-265A5075D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E4AFAA-1A69-74AE-AE90-FFF0289DD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38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394E1-D12D-3ECD-86C0-0DF1E74D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3C4E7-38F6-7C8B-98D9-3034F8E7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2078-7EC6-48DF-A257-79040BA4FCB3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981261-7420-ABD3-38F6-98AA3578B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281C5-BCE8-6E17-EA13-CBF62C9C7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030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26B4A-7682-A8D4-6E3E-3580CF601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2078-7EC6-48DF-A257-79040BA4FCB3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4F572-A821-5137-20FD-F1EBEFBCE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76F0F-2EF0-CD37-1310-3850798E9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916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A7493-A948-01F4-D499-18944D96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BD0AC-B3E2-F3CC-7643-14F960FF4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5DBF0-1246-E2A3-F05D-6A845D354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E3A3BA-9F0A-CB96-3EC8-9A3D37D8B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2078-7EC6-48DF-A257-79040BA4FCB3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09B43-D77B-DFC5-B09D-89B12F92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936EE3-B39E-4917-73BC-8FF26280B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770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F7465-85BA-EE7B-D61C-6057B78C3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4993DD-D83C-044D-3D9E-1F1FF4CC10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7B5AC-F2CD-AF46-797B-14B1D8004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159B9A-9BC1-8249-480B-D799BDF22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2078-7EC6-48DF-A257-79040BA4FCB3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BE6D8E-F0A1-E311-5E4F-DD54C74C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3605F-9E42-15AA-8159-E11AEB57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3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7B0347-6C72-26FD-DF65-5C7E2327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AE5BD-3B16-2B42-8865-07437B361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1EB2C-9C10-F6DC-373F-297F77F10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22078-7EC6-48DF-A257-79040BA4FCB3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9E06E-9744-86B1-2B8F-86377E6A9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14932-426E-996D-5B99-A5E8730D6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7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en/bobbin-lace-crafts-sewing-tissue-663804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wood-woodwork-woodworking-1875888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en/bobbin-lace-crafts-sewing-tissue-663804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yellow sign with black text&#10;&#10;Description automatically generated">
            <a:extLst>
              <a:ext uri="{FF2B5EF4-FFF2-40B4-BE49-F238E27FC236}">
                <a16:creationId xmlns:a16="http://schemas.microsoft.com/office/drawing/2014/main" id="{3625FA39-4D3E-206B-3A5C-D4553343C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62" y="1238525"/>
            <a:ext cx="5702366" cy="329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D6557F-358E-5AAF-65BC-E5A828FCCC21}"/>
              </a:ext>
            </a:extLst>
          </p:cNvPr>
          <p:cNvSpPr txBox="1"/>
          <p:nvPr/>
        </p:nvSpPr>
        <p:spPr>
          <a:xfrm>
            <a:off x="5670362" y="1783959"/>
            <a:ext cx="7943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ANNUAL GENERAL MEETING</a:t>
            </a: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29 October 2023</a:t>
            </a:r>
          </a:p>
        </p:txBody>
      </p:sp>
    </p:spTree>
    <p:extLst>
      <p:ext uri="{BB962C8B-B14F-4D97-AF65-F5344CB8AC3E}">
        <p14:creationId xmlns:p14="http://schemas.microsoft.com/office/powerpoint/2010/main" val="574075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5" r="1586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4EEA64-5911-5F05-7916-F7AE48D8EC3F}"/>
              </a:ext>
            </a:extLst>
          </p:cNvPr>
          <p:cNvSpPr txBox="1"/>
          <p:nvPr/>
        </p:nvSpPr>
        <p:spPr>
          <a:xfrm>
            <a:off x="7673264" y="489397"/>
            <a:ext cx="4340935" cy="643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Member Communications</a:t>
            </a:r>
          </a:p>
          <a:p>
            <a:endParaRPr lang="en-GB" sz="2800" b="1" dirty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Local get togethers hosted by experienced members in most geographical areas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Approx 50 newsletter updates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Internal Facebook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New graphics and support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 to Val, Charley and Linda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6988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762" r="11762"/>
          <a:stretch/>
        </p:blipFill>
        <p:spPr>
          <a:xfrm>
            <a:off x="2" y="-191385"/>
            <a:ext cx="7188050" cy="7049385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70742-D637-FE74-6308-8E27CAE209F4}"/>
              </a:ext>
            </a:extLst>
          </p:cNvPr>
          <p:cNvSpPr txBox="1"/>
          <p:nvPr/>
        </p:nvSpPr>
        <p:spPr>
          <a:xfrm>
            <a:off x="7464614" y="0"/>
            <a:ext cx="4911799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Member Survey Results</a:t>
            </a:r>
          </a:p>
          <a:p>
            <a:r>
              <a:rPr lang="en-GB" sz="2000" dirty="0">
                <a:solidFill>
                  <a:schemeClr val="bg1"/>
                </a:solidFill>
              </a:rPr>
              <a:t>91 responses -most have done NEOS 3x or more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43% had </a:t>
            </a:r>
            <a:r>
              <a:rPr lang="en-GB" sz="2000" b="1" dirty="0">
                <a:solidFill>
                  <a:schemeClr val="bg1"/>
                </a:solidFill>
              </a:rPr>
              <a:t>more visitors</a:t>
            </a:r>
            <a:r>
              <a:rPr lang="en-GB" sz="2000" dirty="0">
                <a:solidFill>
                  <a:schemeClr val="bg1"/>
                </a:solidFill>
              </a:rPr>
              <a:t> than last year; 23% had less and 34% about the same.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74% had visitors </a:t>
            </a:r>
            <a:r>
              <a:rPr lang="en-GB" sz="2000" b="1" dirty="0">
                <a:solidFill>
                  <a:schemeClr val="bg1"/>
                </a:solidFill>
              </a:rPr>
              <a:t>new to NEOS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76% </a:t>
            </a:r>
            <a:r>
              <a:rPr lang="en-GB" sz="2000" b="1" dirty="0">
                <a:solidFill>
                  <a:schemeClr val="bg1"/>
                </a:solidFill>
              </a:rPr>
              <a:t>sold</a:t>
            </a:r>
            <a:r>
              <a:rPr lang="en-GB" sz="2000" dirty="0">
                <a:solidFill>
                  <a:schemeClr val="bg1"/>
                </a:solidFill>
              </a:rPr>
              <a:t> items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77% downloaded and used the app;</a:t>
            </a:r>
          </a:p>
          <a:p>
            <a:r>
              <a:rPr lang="en-GB" sz="2000" dirty="0">
                <a:solidFill>
                  <a:schemeClr val="bg1"/>
                </a:solidFill>
              </a:rPr>
              <a:t>99% saw the social media campaign; 40% saw the STV ad; 23% saw press coverage. 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70% would </a:t>
            </a:r>
            <a:r>
              <a:rPr lang="en-GB" sz="2000" b="1" dirty="0">
                <a:solidFill>
                  <a:schemeClr val="bg1"/>
                </a:solidFill>
              </a:rPr>
              <a:t>support STV ad </a:t>
            </a:r>
            <a:r>
              <a:rPr lang="en-GB" sz="2000" dirty="0">
                <a:solidFill>
                  <a:schemeClr val="bg1"/>
                </a:solidFill>
              </a:rPr>
              <a:t>again next year.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Majority </a:t>
            </a:r>
            <a:r>
              <a:rPr lang="en-GB" sz="2000" b="1" dirty="0">
                <a:solidFill>
                  <a:schemeClr val="bg1"/>
                </a:solidFill>
              </a:rPr>
              <a:t>met </a:t>
            </a:r>
            <a:r>
              <a:rPr lang="en-GB" sz="2000" dirty="0">
                <a:solidFill>
                  <a:schemeClr val="bg1"/>
                </a:solidFill>
              </a:rPr>
              <a:t>their </a:t>
            </a:r>
            <a:r>
              <a:rPr lang="en-GB" sz="2000" b="1" dirty="0">
                <a:solidFill>
                  <a:schemeClr val="bg1"/>
                </a:solidFill>
              </a:rPr>
              <a:t>objectives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Small</a:t>
            </a:r>
            <a:r>
              <a:rPr lang="en-GB" sz="2000" dirty="0">
                <a:solidFill>
                  <a:schemeClr val="bg1"/>
                </a:solidFill>
              </a:rPr>
              <a:t> number concerned about impact/competition from larger venues 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63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8" b="22838"/>
          <a:stretch/>
        </p:blipFill>
        <p:spPr>
          <a:xfrm>
            <a:off x="-127146" y="111751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70742-D637-FE74-6308-8E27CAE209F4}"/>
              </a:ext>
            </a:extLst>
          </p:cNvPr>
          <p:cNvSpPr txBox="1"/>
          <p:nvPr/>
        </p:nvSpPr>
        <p:spPr>
          <a:xfrm>
            <a:off x="7199202" y="111751"/>
            <a:ext cx="4742121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Visitor Survey Results 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135 responses of which 18.5%  were new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Mainly from the Grampian area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69% had a book – 95% of which used the integrated map; 40% downloaded the app. 1% remembered seeing the STV advert.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70% in age group 55+; slight increase in younger age groups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Main reasons for visiting were </a:t>
            </a:r>
          </a:p>
          <a:p>
            <a:pPr marL="342900" indent="-342900">
              <a:buFontTx/>
              <a:buChar char="-"/>
            </a:pPr>
            <a:r>
              <a:rPr lang="en-GB" sz="2000" b="1" dirty="0">
                <a:solidFill>
                  <a:schemeClr val="bg1"/>
                </a:solidFill>
              </a:rPr>
              <a:t>To meet the makers </a:t>
            </a:r>
            <a:r>
              <a:rPr lang="en-GB" sz="2000" dirty="0">
                <a:solidFill>
                  <a:schemeClr val="bg1"/>
                </a:solidFill>
              </a:rPr>
              <a:t>(88%)</a:t>
            </a: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Buy direct from the makers (56%)</a:t>
            </a: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See finished work (66%)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Concerns/improvements – perceived drift to exhibitions rather than open studio experience.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45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0F3C51-8EE8-DA85-C1F7-C9221637017F}"/>
              </a:ext>
            </a:extLst>
          </p:cNvPr>
          <p:cNvSpPr txBox="1"/>
          <p:nvPr/>
        </p:nvSpPr>
        <p:spPr>
          <a:xfrm>
            <a:off x="7623544" y="2913319"/>
            <a:ext cx="4204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Treasurer’s Report</a:t>
            </a:r>
          </a:p>
          <a:p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Carla Cummins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164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9AB62C1-2AB5-2A42-97F3-58108166C9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208522"/>
              </p:ext>
            </p:extLst>
          </p:nvPr>
        </p:nvGraphicFramePr>
        <p:xfrm>
          <a:off x="0" y="-153288"/>
          <a:ext cx="9355874" cy="7027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47799">
                  <a:extLst>
                    <a:ext uri="{9D8B030D-6E8A-4147-A177-3AD203B41FA5}">
                      <a16:colId xmlns:a16="http://schemas.microsoft.com/office/drawing/2014/main" val="1995162576"/>
                    </a:ext>
                  </a:extLst>
                </a:gridCol>
                <a:gridCol w="2774942">
                  <a:extLst>
                    <a:ext uri="{9D8B030D-6E8A-4147-A177-3AD203B41FA5}">
                      <a16:colId xmlns:a16="http://schemas.microsoft.com/office/drawing/2014/main" val="3436693371"/>
                    </a:ext>
                  </a:extLst>
                </a:gridCol>
                <a:gridCol w="3033133">
                  <a:extLst>
                    <a:ext uri="{9D8B030D-6E8A-4147-A177-3AD203B41FA5}">
                      <a16:colId xmlns:a16="http://schemas.microsoft.com/office/drawing/2014/main" val="2951444038"/>
                    </a:ext>
                  </a:extLst>
                </a:gridCol>
              </a:tblGrid>
              <a:tr h="1025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 dirty="0">
                          <a:solidFill>
                            <a:schemeClr val="tx1"/>
                          </a:solidFill>
                          <a:effectLst/>
                        </a:rPr>
                        <a:t>Summary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 dirty="0">
                          <a:solidFill>
                            <a:schemeClr val="tx1"/>
                          </a:solidFill>
                          <a:effectLst/>
                        </a:rPr>
                        <a:t>Income</a:t>
                      </a:r>
                      <a:endParaRPr lang="en-GB" sz="2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 dirty="0">
                          <a:solidFill>
                            <a:schemeClr val="tx1"/>
                          </a:solidFill>
                          <a:effectLst/>
                        </a:rPr>
                        <a:t>Expenditure</a:t>
                      </a:r>
                      <a:endParaRPr lang="en-GB" sz="2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3382932"/>
                  </a:ext>
                </a:extLst>
              </a:tr>
              <a:tr h="4577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solidFill>
                            <a:schemeClr val="tx1"/>
                          </a:solidFill>
                          <a:effectLst/>
                        </a:rPr>
                        <a:t>Roll over from 2022</a:t>
                      </a:r>
                      <a:endParaRPr lang="en-GB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</a:rPr>
                        <a:t>£12,987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9787310"/>
                  </a:ext>
                </a:extLst>
              </a:tr>
              <a:tr h="4577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solidFill>
                            <a:schemeClr val="tx1"/>
                          </a:solidFill>
                          <a:effectLst/>
                        </a:rPr>
                        <a:t>Membership fees</a:t>
                      </a:r>
                      <a:endParaRPr lang="en-GB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</a:rPr>
                        <a:t>£43,280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</a:rPr>
                        <a:t> 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7226972"/>
                  </a:ext>
                </a:extLst>
              </a:tr>
              <a:tr h="382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solidFill>
                            <a:schemeClr val="tx1"/>
                          </a:solidFill>
                          <a:effectLst/>
                        </a:rPr>
                        <a:t>Lottery grant</a:t>
                      </a:r>
                      <a:endParaRPr lang="en-GB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</a:rPr>
                        <a:t>£10,000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1576342"/>
                  </a:ext>
                </a:extLst>
              </a:tr>
              <a:tr h="4864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solidFill>
                            <a:schemeClr val="tx1"/>
                          </a:solidFill>
                          <a:effectLst/>
                        </a:rPr>
                        <a:t>Book production </a:t>
                      </a:r>
                      <a:r>
                        <a:rPr lang="en-GB" sz="2000" kern="100" dirty="0" err="1">
                          <a:solidFill>
                            <a:schemeClr val="tx1"/>
                          </a:solidFill>
                          <a:effectLst/>
                        </a:rPr>
                        <a:t>inc</a:t>
                      </a:r>
                      <a:r>
                        <a:rPr lang="en-GB" sz="2000" kern="100" dirty="0">
                          <a:solidFill>
                            <a:schemeClr val="tx1"/>
                          </a:solidFill>
                          <a:effectLst/>
                        </a:rPr>
                        <a:t> delivery</a:t>
                      </a:r>
                      <a:endParaRPr lang="en-GB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</a:rPr>
                        <a:t> 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</a:rPr>
                        <a:t>£21,417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7369989"/>
                  </a:ext>
                </a:extLst>
              </a:tr>
              <a:tr h="425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solidFill>
                            <a:schemeClr val="tx1"/>
                          </a:solidFill>
                          <a:effectLst/>
                        </a:rPr>
                        <a:t>Co-ordinator fee</a:t>
                      </a:r>
                      <a:endParaRPr lang="en-GB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</a:rPr>
                        <a:t> 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</a:rPr>
                        <a:t>£3,500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1531914"/>
                  </a:ext>
                </a:extLst>
              </a:tr>
              <a:tr h="4435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solidFill>
                            <a:schemeClr val="tx1"/>
                          </a:solidFill>
                          <a:effectLst/>
                        </a:rPr>
                        <a:t>Social Media </a:t>
                      </a:r>
                      <a:endParaRPr lang="en-GB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</a:rPr>
                        <a:t>£4,000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9760155"/>
                  </a:ext>
                </a:extLst>
              </a:tr>
              <a:tr h="4023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solidFill>
                            <a:schemeClr val="tx1"/>
                          </a:solidFill>
                          <a:effectLst/>
                        </a:rPr>
                        <a:t>Advertising</a:t>
                      </a:r>
                      <a:endParaRPr lang="en-GB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</a:rPr>
                        <a:t>£6,907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0293532"/>
                  </a:ext>
                </a:extLst>
              </a:tr>
              <a:tr h="4577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solidFill>
                            <a:schemeClr val="tx1"/>
                          </a:solidFill>
                          <a:effectLst/>
                        </a:rPr>
                        <a:t>Admin/event delivery</a:t>
                      </a:r>
                      <a:endParaRPr lang="en-GB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</a:rPr>
                        <a:t>£2,231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4575805"/>
                  </a:ext>
                </a:extLst>
              </a:tr>
              <a:tr h="4002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solidFill>
                            <a:schemeClr val="tx1"/>
                          </a:solidFill>
                          <a:effectLst/>
                        </a:rPr>
                        <a:t>Website maintenance</a:t>
                      </a:r>
                      <a:endParaRPr lang="en-GB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</a:rPr>
                        <a:t>£1,770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5552191"/>
                  </a:ext>
                </a:extLst>
              </a:tr>
              <a:tr h="422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>
                          <a:solidFill>
                            <a:schemeClr val="tx1"/>
                          </a:solidFill>
                          <a:effectLst/>
                        </a:rPr>
                        <a:t>New website dev’t</a:t>
                      </a:r>
                      <a:endParaRPr lang="en-GB" sz="20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</a:rPr>
                        <a:t>£2,412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6671474"/>
                  </a:ext>
                </a:extLst>
              </a:tr>
              <a:tr h="422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solidFill>
                            <a:schemeClr val="tx1"/>
                          </a:solidFill>
                          <a:effectLst/>
                        </a:rPr>
                        <a:t>Mobile App</a:t>
                      </a:r>
                      <a:endParaRPr lang="en-GB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</a:rPr>
                        <a:t>£1,800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4186388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solidFill>
                            <a:schemeClr val="tx1"/>
                          </a:solidFill>
                          <a:effectLst/>
                        </a:rPr>
                        <a:t>New Signs</a:t>
                      </a:r>
                      <a:endParaRPr lang="en-GB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</a:rPr>
                        <a:t>£1,984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1649981"/>
                  </a:ext>
                </a:extLst>
              </a:tr>
              <a:tr h="8508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 dirty="0">
                          <a:solidFill>
                            <a:schemeClr val="tx1"/>
                          </a:solidFill>
                          <a:effectLst/>
                        </a:rPr>
                        <a:t> Total</a:t>
                      </a:r>
                      <a:endParaRPr lang="en-GB" sz="2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kern="100" dirty="0">
                          <a:solidFill>
                            <a:schemeClr val="tx1"/>
                          </a:solidFill>
                          <a:effectLst/>
                        </a:rPr>
                        <a:t>£66,267</a:t>
                      </a:r>
                      <a:endParaRPr lang="en-GB" sz="24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kern="100" dirty="0">
                          <a:solidFill>
                            <a:schemeClr val="tx1"/>
                          </a:solidFill>
                          <a:effectLst/>
                        </a:rPr>
                        <a:t>£45,121</a:t>
                      </a:r>
                      <a:endParaRPr lang="en-GB" sz="24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665026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95C054-06E8-1FAE-39F4-A7CC311AD85E}"/>
              </a:ext>
            </a:extLst>
          </p:cNvPr>
          <p:cNvSpPr txBox="1"/>
          <p:nvPr/>
        </p:nvSpPr>
        <p:spPr>
          <a:xfrm>
            <a:off x="9876242" y="1160839"/>
            <a:ext cx="201095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In bank on 28/10/23 </a:t>
            </a:r>
          </a:p>
          <a:p>
            <a:endParaRPr lang="en-GB" sz="2400" b="1" dirty="0"/>
          </a:p>
          <a:p>
            <a:r>
              <a:rPr lang="en-GB" sz="2400" b="1" dirty="0"/>
              <a:t>£21,146</a:t>
            </a:r>
          </a:p>
          <a:p>
            <a:endParaRPr lang="en-GB" sz="2400" b="1" dirty="0"/>
          </a:p>
          <a:p>
            <a:r>
              <a:rPr lang="en-GB" sz="2400" b="1" dirty="0"/>
              <a:t>New website</a:t>
            </a:r>
          </a:p>
          <a:p>
            <a:endParaRPr lang="en-GB" sz="2400" b="1" dirty="0"/>
          </a:p>
          <a:p>
            <a:r>
              <a:rPr lang="en-GB" sz="2400" b="1" dirty="0"/>
              <a:t>No proposal to increase membership fee for 2024</a:t>
            </a:r>
          </a:p>
          <a:p>
            <a:endParaRPr lang="en-GB" sz="2400" b="1" dirty="0"/>
          </a:p>
          <a:p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926213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9F6369E-1C86-502D-580B-78DA13E783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7779586"/>
              </p:ext>
            </p:extLst>
          </p:nvPr>
        </p:nvGraphicFramePr>
        <p:xfrm>
          <a:off x="-135467" y="237067"/>
          <a:ext cx="12192000" cy="7218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70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>
          <a:xfrm>
            <a:off x="0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3A41B4-46D4-9019-DAB6-58049636B39D}"/>
              </a:ext>
            </a:extLst>
          </p:cNvPr>
          <p:cNvSpPr txBox="1"/>
          <p:nvPr/>
        </p:nvSpPr>
        <p:spPr>
          <a:xfrm>
            <a:off x="7464614" y="3045246"/>
            <a:ext cx="4455042" cy="2556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Co-ordinator’s Report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Louise Lemmon</a:t>
            </a:r>
            <a:endParaRPr lang="en-GB" sz="3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15508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0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EE69C-1810-0D41-E9BF-FE3F342E6108}"/>
              </a:ext>
            </a:extLst>
          </p:cNvPr>
          <p:cNvSpPr txBox="1"/>
          <p:nvPr/>
        </p:nvSpPr>
        <p:spPr>
          <a:xfrm>
            <a:off x="7188052" y="0"/>
            <a:ext cx="5105548" cy="926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Co-ordinator Role</a:t>
            </a:r>
          </a:p>
          <a:p>
            <a:r>
              <a:rPr lang="en-US" sz="2400" dirty="0">
                <a:effectLst/>
                <a:ea typeface="Cambria" panose="02040503050406030204" pitchFamily="18" charset="0"/>
                <a:cs typeface="Calibri" panose="020F0502020204030204" pitchFamily="34" charset="0"/>
              </a:rPr>
              <a:t> </a:t>
            </a:r>
            <a:endParaRPr lang="en-GB" sz="2400" dirty="0">
              <a:effectLst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Calibri" panose="020F0502020204030204" pitchFamily="34" charset="0"/>
              </a:rPr>
              <a:t>Assist members d</a:t>
            </a:r>
            <a:r>
              <a:rPr lang="en-US" sz="24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uring sign up</a:t>
            </a:r>
          </a:p>
          <a:p>
            <a:pPr lvl="0"/>
            <a:r>
              <a:rPr lang="en-US" sz="24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GB" sz="2400" dirty="0">
              <a:solidFill>
                <a:schemeClr val="bg1"/>
              </a:solidFill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Maintain and </a:t>
            </a:r>
            <a:r>
              <a:rPr lang="en-US" sz="2400" dirty="0" err="1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organise</a:t>
            </a:r>
            <a:r>
              <a:rPr lang="en-US" sz="24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 member database</a:t>
            </a:r>
          </a:p>
          <a:p>
            <a:pPr lvl="0"/>
            <a:endParaRPr lang="en-US" sz="2400" dirty="0">
              <a:solidFill>
                <a:schemeClr val="bg1"/>
              </a:solidFill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Calibri" panose="020F0502020204030204" pitchFamily="34" charset="0"/>
              </a:rPr>
              <a:t>Late/Incomplete Entries</a:t>
            </a:r>
          </a:p>
          <a:p>
            <a:pPr lvl="0"/>
            <a:endParaRPr lang="en-GB" sz="2400" dirty="0">
              <a:solidFill>
                <a:schemeClr val="bg1"/>
              </a:solidFill>
              <a:effectLst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Calibri" panose="020F0502020204030204" pitchFamily="34" charset="0"/>
              </a:rPr>
              <a:t>Out of Area and </a:t>
            </a:r>
            <a:r>
              <a:rPr lang="en-US" sz="2400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Group </a:t>
            </a:r>
            <a:r>
              <a:rPr lang="en-US" sz="24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Calibri" panose="020F0502020204030204" pitchFamily="34" charset="0"/>
              </a:rPr>
              <a:t>Applications</a:t>
            </a:r>
          </a:p>
          <a:p>
            <a:pPr lvl="0"/>
            <a:endParaRPr lang="en-GB" sz="2400" dirty="0">
              <a:solidFill>
                <a:schemeClr val="bg1"/>
              </a:solidFill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Proofread (with committee members) members’ entries for book &amp; website</a:t>
            </a:r>
          </a:p>
          <a:p>
            <a:pPr lvl="0"/>
            <a:endParaRPr lang="en-GB" sz="2400" dirty="0">
              <a:solidFill>
                <a:schemeClr val="bg1"/>
              </a:solidFill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Coordinate between the book designer and online location guide team</a:t>
            </a:r>
          </a:p>
          <a:p>
            <a:pPr marL="342900" lvl="0" indent="-342900">
              <a:buFont typeface="Cambria" panose="02040503050406030204" pitchFamily="18" charset="0"/>
              <a:buChar char="-"/>
            </a:pPr>
            <a:endParaRPr lang="en-GB" sz="2400" dirty="0">
              <a:solidFill>
                <a:schemeClr val="bg1"/>
              </a:solidFill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Edit members </a:t>
            </a:r>
            <a:r>
              <a:rPr lang="en-US" sz="2400" dirty="0">
                <a:solidFill>
                  <a:schemeClr val="bg1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ntries on the website</a:t>
            </a:r>
          </a:p>
          <a:p>
            <a:pPr lvl="0"/>
            <a:endParaRPr lang="en-GB" sz="2400" dirty="0">
              <a:solidFill>
                <a:schemeClr val="bg1"/>
              </a:solidFill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400" dirty="0" err="1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Organise</a:t>
            </a:r>
            <a:r>
              <a:rPr lang="en-US" sz="24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 Pick Up Points and Book Distribution</a:t>
            </a:r>
            <a:endParaRPr lang="en-GB" sz="2400" dirty="0">
              <a:solidFill>
                <a:schemeClr val="bg1"/>
              </a:solidFill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GB" sz="2200" dirty="0"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GB" sz="180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951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792" r="1579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EE69C-1810-0D41-E9BF-FE3F342E6108}"/>
              </a:ext>
            </a:extLst>
          </p:cNvPr>
          <p:cNvSpPr txBox="1"/>
          <p:nvPr/>
        </p:nvSpPr>
        <p:spPr>
          <a:xfrm>
            <a:off x="7188052" y="88900"/>
            <a:ext cx="558814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mbria"/>
                <a:cs typeface="Calibri"/>
              </a:rPr>
              <a:t>NEOS Membership 2023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mbri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mbria"/>
                <a:cs typeface="Calibri"/>
              </a:rPr>
              <a:t>Registration/Sign Ups =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mbria"/>
                <a:cs typeface="Calibri"/>
              </a:rPr>
              <a:t>295 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mbria"/>
                <a:cs typeface="Calibri"/>
              </a:rPr>
              <a:t>(down 4% on last year)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mbria"/>
                <a:cs typeface="Calibri"/>
              </a:rPr>
              <a:t>Members Signed Up = 270*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(down 6% on last year)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mbria"/>
                <a:cs typeface="Calibri"/>
              </a:rPr>
              <a:t>Single Members = 251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mbri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mbria"/>
                <a:cs typeface="Calibri"/>
              </a:rPr>
              <a:t>Single Youth Members = 5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mbri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mbri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mbria"/>
                <a:cs typeface="Calibri"/>
              </a:rPr>
              <a:t>Small Group =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mbri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mbria"/>
                <a:cs typeface="Calibri"/>
              </a:rPr>
              <a:t>Large Group = 9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mbria"/>
                <a:cs typeface="Calibri"/>
              </a:rPr>
              <a:t>New Members = 55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mbria"/>
                <a:cs typeface="Calibri"/>
              </a:rPr>
              <a:t>(down 15% on last year)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mbria"/>
                <a:cs typeface="Calibri"/>
              </a:rPr>
              <a:t>*2 withdrawals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683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EE69C-1810-0D41-E9BF-FE3F342E6108}"/>
              </a:ext>
            </a:extLst>
          </p:cNvPr>
          <p:cNvSpPr txBox="1"/>
          <p:nvPr/>
        </p:nvSpPr>
        <p:spPr>
          <a:xfrm>
            <a:off x="7623544" y="2349800"/>
            <a:ext cx="42049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Social Media </a:t>
            </a:r>
          </a:p>
          <a:p>
            <a:r>
              <a:rPr lang="en-GB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Coordinator Report</a:t>
            </a:r>
          </a:p>
          <a:p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Louise Lemmon</a:t>
            </a:r>
          </a:p>
          <a:p>
            <a:r>
              <a:rPr lang="en-US" sz="24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 </a:t>
            </a:r>
            <a:endParaRPr lang="en-GB" sz="2400" dirty="0"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532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7"/>
          <a:stretch/>
        </p:blipFill>
        <p:spPr>
          <a:xfrm>
            <a:off x="0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D36103-D548-AC31-402C-F452B8D63B91}"/>
              </a:ext>
            </a:extLst>
          </p:cNvPr>
          <p:cNvSpPr txBox="1"/>
          <p:nvPr/>
        </p:nvSpPr>
        <p:spPr>
          <a:xfrm>
            <a:off x="7436228" y="352798"/>
            <a:ext cx="459191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Welcome everyone </a:t>
            </a:r>
          </a:p>
          <a:p>
            <a:r>
              <a:rPr lang="en-GB" sz="3600" b="1" dirty="0">
                <a:solidFill>
                  <a:schemeClr val="bg1"/>
                </a:solidFill>
              </a:rPr>
              <a:t> </a:t>
            </a:r>
          </a:p>
          <a:p>
            <a:r>
              <a:rPr lang="en-GB" sz="3600" b="1" dirty="0">
                <a:solidFill>
                  <a:schemeClr val="bg1"/>
                </a:solidFill>
              </a:rPr>
              <a:t>Thank you for coming! </a:t>
            </a:r>
          </a:p>
          <a:p>
            <a:endParaRPr lang="en-GB" sz="3600" b="1" dirty="0">
              <a:solidFill>
                <a:schemeClr val="bg1"/>
              </a:solidFill>
            </a:endParaRPr>
          </a:p>
          <a:p>
            <a:r>
              <a:rPr lang="en-GB" sz="3600" b="1" dirty="0">
                <a:solidFill>
                  <a:schemeClr val="bg1"/>
                </a:solidFill>
              </a:rPr>
              <a:t>Housekeeping</a:t>
            </a:r>
          </a:p>
          <a:p>
            <a:r>
              <a:rPr lang="en-GB" sz="3600" b="1" dirty="0">
                <a:solidFill>
                  <a:schemeClr val="bg1"/>
                </a:solidFill>
              </a:rPr>
              <a:t>- </a:t>
            </a:r>
            <a:r>
              <a:rPr lang="en-GB" sz="3600" dirty="0">
                <a:solidFill>
                  <a:schemeClr val="bg1"/>
                </a:solidFill>
              </a:rPr>
              <a:t>fire exits and RVP</a:t>
            </a:r>
          </a:p>
          <a:p>
            <a:r>
              <a:rPr lang="en-GB" sz="3600" dirty="0">
                <a:solidFill>
                  <a:schemeClr val="bg1"/>
                </a:solidFill>
              </a:rPr>
              <a:t>- bathrooms</a:t>
            </a:r>
          </a:p>
          <a:p>
            <a:r>
              <a:rPr lang="en-GB" sz="3600" dirty="0">
                <a:solidFill>
                  <a:schemeClr val="bg1"/>
                </a:solidFill>
              </a:rPr>
              <a:t>- refreshments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229025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F5EE1B-10A2-C87B-6896-6D8E89EE8ECF}"/>
              </a:ext>
            </a:extLst>
          </p:cNvPr>
          <p:cNvSpPr txBox="1"/>
          <p:nvPr/>
        </p:nvSpPr>
        <p:spPr>
          <a:xfrm>
            <a:off x="7359559" y="440267"/>
            <a:ext cx="4949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Overall Insights – Likes</a:t>
            </a:r>
          </a:p>
        </p:txBody>
      </p:sp>
      <p:pic>
        <p:nvPicPr>
          <p:cNvPr id="4" name="Picture 3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6D4C1326-9F12-EFCF-6A5D-C8DEAEFF8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212" y="3983114"/>
            <a:ext cx="2627790" cy="2635188"/>
          </a:xfrm>
          <a:prstGeom prst="rect">
            <a:avLst/>
          </a:prstGeom>
        </p:spPr>
      </p:pic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FC159EE-290D-3702-8901-7AFE812C7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0814" y="232300"/>
            <a:ext cx="2635188" cy="2635188"/>
          </a:xfrm>
          <a:prstGeom prst="rect">
            <a:avLst/>
          </a:prstGeom>
        </p:spPr>
      </p:pic>
      <p:pic>
        <p:nvPicPr>
          <p:cNvPr id="8" name="Picture 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FC0A10CC-2B9D-5DD6-4500-E46C2E263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202" y="3990512"/>
            <a:ext cx="2612995" cy="2627791"/>
          </a:xfrm>
          <a:prstGeom prst="rect">
            <a:avLst/>
          </a:prstGeom>
        </p:spPr>
      </p:pic>
      <p:pic>
        <p:nvPicPr>
          <p:cNvPr id="9" name="Picture 8" descr="A person with her hand on her chin&#10;&#10;Description automatically generated">
            <a:extLst>
              <a:ext uri="{FF2B5EF4-FFF2-40B4-BE49-F238E27FC236}">
                <a16:creationId xmlns:a16="http://schemas.microsoft.com/office/drawing/2014/main" id="{64C97FDC-B70E-84D4-6533-CA392FBAB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794" y="3983114"/>
            <a:ext cx="2635189" cy="2635189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3945E6A3-4D24-9D12-BA56-243FC1EB76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3998" y="3975716"/>
            <a:ext cx="2635189" cy="2635189"/>
          </a:xfrm>
          <a:prstGeom prst="rect">
            <a:avLst/>
          </a:prstGeom>
        </p:spPr>
      </p:pic>
      <p:pic>
        <p:nvPicPr>
          <p:cNvPr id="11" name="Picture 10" descr="A screenshot of a person smiling&#10;&#10;Description automatically generated">
            <a:extLst>
              <a:ext uri="{FF2B5EF4-FFF2-40B4-BE49-F238E27FC236}">
                <a16:creationId xmlns:a16="http://schemas.microsoft.com/office/drawing/2014/main" id="{4B10116A-5C22-8DD9-1B25-5E9557CF35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5416" y="232300"/>
            <a:ext cx="2635189" cy="2635189"/>
          </a:xfrm>
          <a:prstGeom prst="rect">
            <a:avLst/>
          </a:prstGeom>
        </p:spPr>
      </p:pic>
      <p:pic>
        <p:nvPicPr>
          <p:cNvPr id="12" name="Picture 11" descr="A person with glasses and a green jacket&#10;&#10;Description automatically generated">
            <a:extLst>
              <a:ext uri="{FF2B5EF4-FFF2-40B4-BE49-F238E27FC236}">
                <a16:creationId xmlns:a16="http://schemas.microsoft.com/office/drawing/2014/main" id="{F0F186A5-731A-61DA-D458-32CA4A48A1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1805" y="232300"/>
            <a:ext cx="2657383" cy="2635189"/>
          </a:xfrm>
          <a:prstGeom prst="rect">
            <a:avLst/>
          </a:prstGeom>
        </p:spPr>
      </p:pic>
      <p:pic>
        <p:nvPicPr>
          <p:cNvPr id="13" name="Picture 12" descr="A person in an apron standing in front of a painting&#10;&#10;Description automatically generated">
            <a:extLst>
              <a:ext uri="{FF2B5EF4-FFF2-40B4-BE49-F238E27FC236}">
                <a16:creationId xmlns:a16="http://schemas.microsoft.com/office/drawing/2014/main" id="{94DF07FA-C46F-7398-2E6C-562D7CF227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795" y="194200"/>
            <a:ext cx="2672179" cy="26732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213060-E9CB-C5D2-007E-4B6757D408B0}"/>
              </a:ext>
            </a:extLst>
          </p:cNvPr>
          <p:cNvSpPr txBox="1"/>
          <p:nvPr/>
        </p:nvSpPr>
        <p:spPr>
          <a:xfrm>
            <a:off x="7398" y="3018407"/>
            <a:ext cx="121846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800" dirty="0">
                <a:cs typeface="Calibri"/>
              </a:rPr>
              <a:t>Social Media Team – Facebook and Instagram</a:t>
            </a:r>
          </a:p>
        </p:txBody>
      </p:sp>
    </p:spTree>
    <p:extLst>
      <p:ext uri="{BB962C8B-B14F-4D97-AF65-F5344CB8AC3E}">
        <p14:creationId xmlns:p14="http://schemas.microsoft.com/office/powerpoint/2010/main" val="2904639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EE69C-1810-0D41-E9BF-FE3F342E6108}"/>
              </a:ext>
            </a:extLst>
          </p:cNvPr>
          <p:cNvSpPr txBox="1"/>
          <p:nvPr/>
        </p:nvSpPr>
        <p:spPr>
          <a:xfrm>
            <a:off x="7188053" y="329602"/>
            <a:ext cx="4922432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Calibri" panose="020F0502020204030204" pitchFamily="34" charset="0"/>
              </a:rPr>
              <a:t>Social Media Co-</a:t>
            </a:r>
            <a:r>
              <a:rPr lang="en-US" sz="2800" b="1" dirty="0" err="1">
                <a:solidFill>
                  <a:schemeClr val="bg1"/>
                </a:solidFill>
                <a:effectLst/>
                <a:ea typeface="Cambria" panose="02040503050406030204" pitchFamily="18" charset="0"/>
                <a:cs typeface="Calibri" panose="020F0502020204030204" pitchFamily="34" charset="0"/>
              </a:rPr>
              <a:t>ordinator</a:t>
            </a:r>
            <a:r>
              <a:rPr lang="en-US" sz="2800" b="1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Calibri" panose="020F0502020204030204" pitchFamily="34" charset="0"/>
              </a:rPr>
              <a:t> Role</a:t>
            </a:r>
            <a:endParaRPr lang="en-GB" sz="2800" b="1" dirty="0">
              <a:solidFill>
                <a:schemeClr val="bg1"/>
              </a:solidFill>
              <a:effectLst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2800" b="1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GB" sz="2800" b="1" dirty="0">
              <a:solidFill>
                <a:schemeClr val="bg1"/>
              </a:solidFill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Agree the social media schedule from March (sign up) to September 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en-GB" sz="22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Creation posts for each member</a:t>
            </a:r>
          </a:p>
          <a:p>
            <a:pPr lvl="0"/>
            <a:endParaRPr lang="en-GB" sz="2200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Support production of, and post, discipline videos</a:t>
            </a:r>
            <a:endParaRPr lang="en-GB" sz="2200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en-GB" sz="2200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Analysis of social media outlets and report twice yearly (Sept and March)</a:t>
            </a:r>
          </a:p>
          <a:p>
            <a:pPr lvl="0"/>
            <a:endParaRPr lang="en-GB" sz="220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Co-ordinate with social media response team as needed</a:t>
            </a:r>
          </a:p>
          <a:p>
            <a:pPr lvl="0"/>
            <a:endParaRPr lang="en-GB" sz="2200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media training through Business Gateway (5 sessions in 2023)</a:t>
            </a:r>
          </a:p>
          <a:p>
            <a:pPr lvl="0"/>
            <a:endParaRPr lang="en-GB" sz="2200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400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everal calendars with yellow and grey text&#10;&#10;Description automatically generated">
            <a:extLst>
              <a:ext uri="{FF2B5EF4-FFF2-40B4-BE49-F238E27FC236}">
                <a16:creationId xmlns:a16="http://schemas.microsoft.com/office/drawing/2014/main" id="{56C99B7C-6181-071E-06A6-8B9E5E7ED8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EE8248-5B5C-37F7-075A-BD954BB05477}"/>
              </a:ext>
            </a:extLst>
          </p:cNvPr>
          <p:cNvSpPr txBox="1"/>
          <p:nvPr/>
        </p:nvSpPr>
        <p:spPr>
          <a:xfrm>
            <a:off x="3048990" y="324730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ambria" panose="02040503050406030204" pitchFamily="18" charset="0"/>
              <a:buChar char="-"/>
            </a:pPr>
            <a:r>
              <a:rPr lang="en-US" sz="1800" dirty="0">
                <a:latin typeface="Calibri"/>
                <a:ea typeface="Cambria"/>
                <a:cs typeface="Calibri"/>
              </a:rPr>
              <a:t>Z-A Format this year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BC239E-ACCF-144F-719C-6857B8964ED4}"/>
              </a:ext>
            </a:extLst>
          </p:cNvPr>
          <p:cNvSpPr txBox="1"/>
          <p:nvPr/>
        </p:nvSpPr>
        <p:spPr>
          <a:xfrm>
            <a:off x="3048990" y="324730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ambria" panose="02040503050406030204" pitchFamily="18" charset="0"/>
              <a:buChar char="-"/>
            </a:pPr>
            <a:r>
              <a:rPr lang="en-US" sz="1800" dirty="0">
                <a:latin typeface="Calibri"/>
                <a:ea typeface="Cambria"/>
                <a:cs typeface="Calibri"/>
              </a:rPr>
              <a:t>36 Discipline Videos</a:t>
            </a:r>
            <a:endParaRPr lang="en-US" sz="18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4BF725-F68C-6F06-01FA-D3CBE48985F0}"/>
              </a:ext>
            </a:extLst>
          </p:cNvPr>
          <p:cNvSpPr txBox="1"/>
          <p:nvPr/>
        </p:nvSpPr>
        <p:spPr>
          <a:xfrm>
            <a:off x="7188053" y="83127"/>
            <a:ext cx="5003946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a typeface="Cambria"/>
                <a:cs typeface="Calibri"/>
              </a:rPr>
              <a:t>Scheduling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Campaign ran from 12th May – 8th September</a:t>
            </a:r>
          </a:p>
          <a:p>
            <a:endParaRPr lang="en-US" sz="2400" dirty="0">
              <a:solidFill>
                <a:schemeClr val="bg1"/>
              </a:solidFill>
              <a:ea typeface="+mn-lt"/>
              <a:cs typeface="+mn-lt"/>
            </a:endParaRPr>
          </a:p>
          <a:p>
            <a:pPr marL="34290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268 Individual Members Posts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Cambria" panose="02040503050406030204" pitchFamily="18" charset="0"/>
              <a:buChar char="-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Z-A Format this year</a:t>
            </a:r>
          </a:p>
          <a:p>
            <a:pPr marL="342900" indent="-342900">
              <a:buFont typeface="Cambria" panose="02040503050406030204" pitchFamily="18" charset="0"/>
              <a:buChar char="-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36 Discipline videos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Cambria" panose="02040503050406030204" pitchFamily="18" charset="0"/>
              <a:buChar char="-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11 Countdown Graphics</a:t>
            </a:r>
          </a:p>
          <a:p>
            <a:pPr marL="342900" indent="-342900">
              <a:buFont typeface="Cambria" panose="02040503050406030204" pitchFamily="18" charset="0"/>
              <a:buChar char="-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Meta scheduling parameters changed. Posts could only be scheduled between 20 minutes and 29 days into the future.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46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EE8248-5B5C-37F7-075A-BD954BB05477}"/>
              </a:ext>
            </a:extLst>
          </p:cNvPr>
          <p:cNvSpPr txBox="1"/>
          <p:nvPr/>
        </p:nvSpPr>
        <p:spPr>
          <a:xfrm>
            <a:off x="3048990" y="324730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ambria" panose="02040503050406030204" pitchFamily="18" charset="0"/>
              <a:buChar char="-"/>
            </a:pPr>
            <a:r>
              <a:rPr lang="en-US" sz="1800" dirty="0">
                <a:latin typeface="Calibri"/>
                <a:ea typeface="Cambria"/>
                <a:cs typeface="Calibri"/>
              </a:rPr>
              <a:t>Z-A Format this year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BC239E-ACCF-144F-719C-6857B8964ED4}"/>
              </a:ext>
            </a:extLst>
          </p:cNvPr>
          <p:cNvSpPr txBox="1"/>
          <p:nvPr/>
        </p:nvSpPr>
        <p:spPr>
          <a:xfrm>
            <a:off x="3048990" y="324730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ambria" panose="02040503050406030204" pitchFamily="18" charset="0"/>
              <a:buChar char="-"/>
            </a:pPr>
            <a:r>
              <a:rPr lang="en-US" sz="1800" dirty="0">
                <a:latin typeface="Calibri"/>
                <a:ea typeface="Cambria"/>
                <a:cs typeface="Calibri"/>
              </a:rPr>
              <a:t>36 Discipline Videos</a:t>
            </a:r>
            <a:endParaRPr lang="en-US" sz="18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 descr="146. Mahri-Prince-Textile-Artist.jpg">
            <a:extLst>
              <a:ext uri="{FF2B5EF4-FFF2-40B4-BE49-F238E27FC236}">
                <a16:creationId xmlns:a16="http://schemas.microsoft.com/office/drawing/2014/main" id="{B2AAFFB0-3208-0C85-8AAE-B0814EF4C1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436558-69CE-2D68-3189-1ADB86560259}"/>
              </a:ext>
            </a:extLst>
          </p:cNvPr>
          <p:cNvSpPr txBox="1"/>
          <p:nvPr/>
        </p:nvSpPr>
        <p:spPr>
          <a:xfrm>
            <a:off x="7079844" y="1103253"/>
            <a:ext cx="5112156" cy="46474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a typeface="Cambria"/>
                <a:cs typeface="Calibri"/>
              </a:rPr>
              <a:t>Individual Member's Posts</a:t>
            </a:r>
            <a:endParaRPr lang="en-US" dirty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  <a:effectLst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Highest ranking Member's Post - </a:t>
            </a:r>
          </a:p>
          <a:p>
            <a:endParaRPr lang="en-US" sz="2400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2400" b="1" dirty="0">
                <a:solidFill>
                  <a:schemeClr val="bg1"/>
                </a:solidFill>
                <a:ea typeface="Cambria"/>
                <a:cs typeface="Calibri"/>
              </a:rPr>
              <a:t>Venue 146 - Mahri Prince Textile Artist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  <a:ea typeface="Cambria"/>
              <a:cs typeface="Calibri"/>
            </a:endParaRPr>
          </a:p>
          <a:p>
            <a:pPr marL="34290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a typeface="Cambria"/>
                <a:cs typeface="Calibri"/>
              </a:rPr>
              <a:t>Published on Thursday 29th June</a:t>
            </a:r>
            <a:endParaRPr lang="en-US" sz="2400" dirty="0">
              <a:solidFill>
                <a:schemeClr val="bg1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Cambria" panose="02040503050406030204" pitchFamily="18" charset="0"/>
              <a:buChar char="-"/>
            </a:pPr>
            <a:endParaRPr lang="en-US" sz="2400" dirty="0">
              <a:solidFill>
                <a:schemeClr val="bg1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a typeface="Cambria"/>
                <a:cs typeface="Calibri"/>
              </a:rPr>
              <a:t>Reach 14.8K</a:t>
            </a:r>
          </a:p>
          <a:p>
            <a:pPr marL="342900" indent="-342900">
              <a:buFont typeface="Cambria" panose="02040503050406030204" pitchFamily="18" charset="0"/>
              <a:buChar char="-"/>
            </a:pPr>
            <a:endParaRPr lang="en-US" sz="2400" dirty="0">
              <a:solidFill>
                <a:schemeClr val="bg1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a typeface="Cambria"/>
                <a:cs typeface="Calibri"/>
              </a:rPr>
              <a:t>15.9K impressions</a:t>
            </a:r>
            <a:endParaRPr lang="en-US" sz="2400" dirty="0">
              <a:solidFill>
                <a:schemeClr val="bg1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en-GB" sz="24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639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EE8248-5B5C-37F7-075A-BD954BB05477}"/>
              </a:ext>
            </a:extLst>
          </p:cNvPr>
          <p:cNvSpPr txBox="1"/>
          <p:nvPr/>
        </p:nvSpPr>
        <p:spPr>
          <a:xfrm>
            <a:off x="3048990" y="324730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ambria" panose="02040503050406030204" pitchFamily="18" charset="0"/>
              <a:buChar char="-"/>
            </a:pPr>
            <a:r>
              <a:rPr lang="en-US" sz="1800" dirty="0">
                <a:latin typeface="Calibri"/>
                <a:ea typeface="Cambria"/>
                <a:cs typeface="Calibri"/>
              </a:rPr>
              <a:t>Z-A Format this year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BC239E-ACCF-144F-719C-6857B8964ED4}"/>
              </a:ext>
            </a:extLst>
          </p:cNvPr>
          <p:cNvSpPr txBox="1"/>
          <p:nvPr/>
        </p:nvSpPr>
        <p:spPr>
          <a:xfrm>
            <a:off x="3048990" y="324730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ambria" panose="02040503050406030204" pitchFamily="18" charset="0"/>
              <a:buChar char="-"/>
            </a:pPr>
            <a:r>
              <a:rPr lang="en-US" sz="1800" dirty="0">
                <a:latin typeface="Calibri"/>
                <a:ea typeface="Cambria"/>
                <a:cs typeface="Calibri"/>
              </a:rPr>
              <a:t>36 Discipline Videos</a:t>
            </a:r>
            <a:endParaRPr lang="en-US" sz="18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4BF725-F68C-6F06-01FA-D3CBE48985F0}"/>
              </a:ext>
            </a:extLst>
          </p:cNvPr>
          <p:cNvSpPr txBox="1"/>
          <p:nvPr/>
        </p:nvSpPr>
        <p:spPr>
          <a:xfrm>
            <a:off x="7188053" y="83127"/>
            <a:ext cx="5003946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Discipline Videos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Highest ranking Video - </a:t>
            </a:r>
          </a:p>
          <a:p>
            <a:endParaRPr lang="en-US" sz="2400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Ceramics 2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  <a:latin typeface="Calibri"/>
              <a:ea typeface="Cambria"/>
              <a:cs typeface="Calibri"/>
            </a:endParaRPr>
          </a:p>
          <a:p>
            <a:pPr marL="34290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Published on Tuesday 29th August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Cambria" panose="02040503050406030204" pitchFamily="18" charset="0"/>
              <a:buChar char="-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Reach 2.9K</a:t>
            </a:r>
          </a:p>
          <a:p>
            <a:pPr marL="342900" indent="-342900">
              <a:buFont typeface="Cambria" panose="02040503050406030204" pitchFamily="18" charset="0"/>
              <a:buChar char="-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3.1K impressions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 descr="115. IreneHughesPottery.jpeg">
            <a:extLst>
              <a:ext uri="{FF2B5EF4-FFF2-40B4-BE49-F238E27FC236}">
                <a16:creationId xmlns:a16="http://schemas.microsoft.com/office/drawing/2014/main" id="{CA56B3C8-0711-1A3B-3833-A9DC564E2A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8604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EE8248-5B5C-37F7-075A-BD954BB05477}"/>
              </a:ext>
            </a:extLst>
          </p:cNvPr>
          <p:cNvSpPr txBox="1"/>
          <p:nvPr/>
        </p:nvSpPr>
        <p:spPr>
          <a:xfrm>
            <a:off x="3048990" y="324730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ambria" panose="02040503050406030204" pitchFamily="18" charset="0"/>
              <a:buChar char="-"/>
            </a:pPr>
            <a:r>
              <a:rPr lang="en-US" sz="1800" dirty="0">
                <a:latin typeface="Calibri"/>
                <a:ea typeface="Cambria"/>
                <a:cs typeface="Calibri"/>
              </a:rPr>
              <a:t>Z-A Format this year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BC239E-ACCF-144F-719C-6857B8964ED4}"/>
              </a:ext>
            </a:extLst>
          </p:cNvPr>
          <p:cNvSpPr txBox="1"/>
          <p:nvPr/>
        </p:nvSpPr>
        <p:spPr>
          <a:xfrm>
            <a:off x="3048990" y="324730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ambria" panose="02040503050406030204" pitchFamily="18" charset="0"/>
              <a:buChar char="-"/>
            </a:pPr>
            <a:r>
              <a:rPr lang="en-US" sz="1800" dirty="0">
                <a:latin typeface="Calibri"/>
                <a:ea typeface="Cambria"/>
                <a:cs typeface="Calibri"/>
              </a:rPr>
              <a:t>36 Discipline Videos</a:t>
            </a:r>
            <a:endParaRPr lang="en-US" sz="18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4BF725-F68C-6F06-01FA-D3CBE48985F0}"/>
              </a:ext>
            </a:extLst>
          </p:cNvPr>
          <p:cNvSpPr txBox="1"/>
          <p:nvPr/>
        </p:nvSpPr>
        <p:spPr>
          <a:xfrm>
            <a:off x="7464614" y="2413332"/>
            <a:ext cx="50039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Social Media Insights available on request</a:t>
            </a:r>
            <a:endParaRPr lang="en-US" sz="3600" b="1" dirty="0">
              <a:solidFill>
                <a:schemeClr val="bg1"/>
              </a:solidFill>
              <a:cs typeface="Calibri" panose="020F0502020204030204"/>
            </a:endParaRP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56B3C8-0711-1A3B-3833-A9DC564E2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>
          <a:xfrm>
            <a:off x="0" y="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2948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graph&#10;&#10;Description automatically generated">
            <a:extLst>
              <a:ext uri="{FF2B5EF4-FFF2-40B4-BE49-F238E27FC236}">
                <a16:creationId xmlns:a16="http://schemas.microsoft.com/office/drawing/2014/main" id="{85553B9E-9BEE-69BE-2768-4472FEDCD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14013"/>
            <a:ext cx="6096000" cy="2519761"/>
          </a:xfrm>
          <a:prstGeom prst="rect">
            <a:avLst/>
          </a:prstGeom>
        </p:spPr>
      </p:pic>
      <p:pic>
        <p:nvPicPr>
          <p:cNvPr id="4" name="Picture 3" descr="A screenshot of a screenshot of a graph&#10;&#10;Description automatically generated">
            <a:extLst>
              <a:ext uri="{FF2B5EF4-FFF2-40B4-BE49-F238E27FC236}">
                <a16:creationId xmlns:a16="http://schemas.microsoft.com/office/drawing/2014/main" id="{90A0BB0C-BCB6-70E0-99DB-EBFB2E1E3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36751"/>
            <a:ext cx="6096000" cy="2519761"/>
          </a:xfrm>
          <a:prstGeom prst="rect">
            <a:avLst/>
          </a:prstGeom>
        </p:spPr>
      </p:pic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5CE8AB9E-8AA1-03D1-7FE4-DDC8FA082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14013"/>
            <a:ext cx="6096000" cy="2519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0F4CE7-883D-C75D-7EC9-46221761AE49}"/>
              </a:ext>
            </a:extLst>
          </p:cNvPr>
          <p:cNvSpPr txBox="1"/>
          <p:nvPr/>
        </p:nvSpPr>
        <p:spPr>
          <a:xfrm>
            <a:off x="221941" y="147961"/>
            <a:ext cx="1174811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dirty="0">
                <a:cs typeface="Calibri"/>
              </a:rPr>
              <a:t>NEOS 2023</a:t>
            </a:r>
          </a:p>
          <a:p>
            <a:pPr algn="ctr"/>
            <a:r>
              <a:rPr lang="en-GB" sz="3600" dirty="0">
                <a:cs typeface="Calibri"/>
              </a:rPr>
              <a:t>9th – 17th September 2023</a:t>
            </a:r>
          </a:p>
          <a:p>
            <a:pPr algn="ctr"/>
            <a:r>
              <a:rPr lang="en-GB" sz="2400" dirty="0">
                <a:cs typeface="Calibri"/>
              </a:rPr>
              <a:t>The Event</a:t>
            </a:r>
            <a:endParaRPr lang="en-GB" sz="3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6750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A10460-7B11-870C-4FEF-AB8E190A5FDD}"/>
              </a:ext>
            </a:extLst>
          </p:cNvPr>
          <p:cNvSpPr txBox="1"/>
          <p:nvPr/>
        </p:nvSpPr>
        <p:spPr>
          <a:xfrm>
            <a:off x="221941" y="147961"/>
            <a:ext cx="1174811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dirty="0">
                <a:cs typeface="Calibri"/>
              </a:rPr>
              <a:t>NEOS 2023</a:t>
            </a:r>
          </a:p>
          <a:p>
            <a:pPr algn="ctr"/>
            <a:r>
              <a:rPr lang="en-GB" sz="3600" dirty="0">
                <a:cs typeface="Calibri"/>
              </a:rPr>
              <a:t>25th August – 8th September 2023</a:t>
            </a:r>
          </a:p>
          <a:p>
            <a:pPr algn="ctr"/>
            <a:r>
              <a:rPr lang="en-GB" sz="2400" dirty="0">
                <a:cs typeface="Calibri"/>
              </a:rPr>
              <a:t>Discipline Videos</a:t>
            </a: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9F51B93E-851B-60FF-641F-127499DA2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17838"/>
            <a:ext cx="6096000" cy="2519761"/>
          </a:xfrm>
          <a:prstGeom prst="rect">
            <a:avLst/>
          </a:prstGeom>
        </p:spPr>
      </p:pic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D768C3DD-5403-9E1A-B2DC-5D2B525D4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36751"/>
            <a:ext cx="6096000" cy="2519761"/>
          </a:xfrm>
          <a:prstGeom prst="rect">
            <a:avLst/>
          </a:prstGeom>
        </p:spPr>
      </p:pic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0F762E31-62D2-FC29-1A3A-72C184825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7838"/>
            <a:ext cx="6096000" cy="251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24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AFDB37-91E0-B61B-1697-885D0A8803BF}"/>
              </a:ext>
            </a:extLst>
          </p:cNvPr>
          <p:cNvSpPr txBox="1"/>
          <p:nvPr/>
        </p:nvSpPr>
        <p:spPr>
          <a:xfrm>
            <a:off x="221941" y="147961"/>
            <a:ext cx="1174811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cs typeface="Calibri"/>
              </a:rPr>
              <a:t>NEOS 2023</a:t>
            </a:r>
          </a:p>
          <a:p>
            <a:pPr algn="ctr"/>
            <a:r>
              <a:rPr lang="en-GB" sz="3600">
                <a:cs typeface="Calibri"/>
              </a:rPr>
              <a:t>12th May – 24th August 2023</a:t>
            </a:r>
          </a:p>
          <a:p>
            <a:pPr algn="ctr"/>
            <a:r>
              <a:rPr lang="en-GB" sz="2400">
                <a:cs typeface="Calibri"/>
              </a:rPr>
              <a:t>Individual Posts</a:t>
            </a:r>
            <a:endParaRPr lang="en-GB"/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D9B79BF1-B50A-9275-4FDA-770904CF9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17838"/>
            <a:ext cx="6096000" cy="2519761"/>
          </a:xfrm>
          <a:prstGeom prst="rect">
            <a:avLst/>
          </a:prstGeom>
        </p:spPr>
      </p:pic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F23C426E-CFFC-1DD0-DFC1-B8CDDEB62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36751"/>
            <a:ext cx="6096000" cy="2519761"/>
          </a:xfrm>
          <a:prstGeom prst="rect">
            <a:avLst/>
          </a:prstGeom>
        </p:spPr>
      </p:pic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2D0B7DB6-52F2-98C6-F64C-44231734D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7838"/>
            <a:ext cx="6096000" cy="251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42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762" r="11762"/>
          <a:stretch/>
        </p:blipFill>
        <p:spPr>
          <a:xfrm>
            <a:off x="-67405" y="-74428"/>
            <a:ext cx="7188050" cy="7049385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70742-D637-FE74-6308-8E27CAE209F4}"/>
              </a:ext>
            </a:extLst>
          </p:cNvPr>
          <p:cNvSpPr txBox="1"/>
          <p:nvPr/>
        </p:nvSpPr>
        <p:spPr>
          <a:xfrm>
            <a:off x="7188052" y="0"/>
            <a:ext cx="4911799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Social Media Time Commitment</a:t>
            </a:r>
            <a:endParaRPr lang="en-GB" sz="20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Individual member posts –creation, schedule and upload 70 hours +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36 discipline videos - creation, schedule and upload 80 hours +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Other NEOS posts (countdown etc) – 20 hours +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Liking and sharing member posts – 2 hours per day over August &amp; September 70 hours +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b="1" dirty="0">
                <a:solidFill>
                  <a:schemeClr val="bg1"/>
                </a:solidFill>
              </a:rPr>
              <a:t>Total committee time: approx. 240 hours+ </a:t>
            </a:r>
            <a:r>
              <a:rPr lang="en-GB" sz="2400" dirty="0">
                <a:solidFill>
                  <a:schemeClr val="bg1"/>
                </a:solidFill>
              </a:rPr>
              <a:t>(</a:t>
            </a:r>
            <a:r>
              <a:rPr lang="en-GB" sz="2400" dirty="0" err="1">
                <a:solidFill>
                  <a:schemeClr val="bg1"/>
                </a:solidFill>
              </a:rPr>
              <a:t>equiv</a:t>
            </a:r>
            <a:r>
              <a:rPr lang="en-GB" sz="2400" dirty="0">
                <a:solidFill>
                  <a:schemeClr val="bg1"/>
                </a:solidFill>
              </a:rPr>
              <a:t> of 2 months full time work)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783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3" r="15843"/>
          <a:stretch/>
        </p:blipFill>
        <p:spPr>
          <a:xfrm>
            <a:off x="0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D36103-D548-AC31-402C-F452B8D63B91}"/>
              </a:ext>
            </a:extLst>
          </p:cNvPr>
          <p:cNvSpPr txBox="1"/>
          <p:nvPr/>
        </p:nvSpPr>
        <p:spPr>
          <a:xfrm>
            <a:off x="7188053" y="-106855"/>
            <a:ext cx="5003947" cy="6498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50000"/>
              </a:lnSpc>
            </a:pPr>
            <a:r>
              <a:rPr lang="en-GB" sz="3200" b="1" dirty="0">
                <a:solidFill>
                  <a:schemeClr val="bg1"/>
                </a:solidFill>
                <a:effectLst/>
              </a:rPr>
              <a:t>AGM 2023 Agenda</a:t>
            </a:r>
            <a:endParaRPr lang="en-GB" sz="3200" dirty="0">
              <a:solidFill>
                <a:schemeClr val="bg1"/>
              </a:solidFill>
              <a:effectLst/>
            </a:endParaRPr>
          </a:p>
          <a:p>
            <a:pPr marL="0" marR="0" algn="l">
              <a:lnSpc>
                <a:spcPct val="150000"/>
              </a:lnSpc>
            </a:pPr>
            <a:r>
              <a:rPr lang="en-GB" sz="2200" b="1" dirty="0">
                <a:solidFill>
                  <a:schemeClr val="bg1"/>
                </a:solidFill>
                <a:effectLst/>
              </a:rPr>
              <a:t>-	</a:t>
            </a:r>
            <a:r>
              <a:rPr lang="en-GB" sz="2400" b="1" dirty="0">
                <a:solidFill>
                  <a:schemeClr val="bg1"/>
                </a:solidFill>
                <a:effectLst/>
              </a:rPr>
              <a:t>Apologies for absence</a:t>
            </a:r>
          </a:p>
          <a:p>
            <a:pPr marL="0" marR="0" algn="l"/>
            <a:endParaRPr lang="en-GB" sz="2400" b="1" dirty="0">
              <a:solidFill>
                <a:schemeClr val="bg1"/>
              </a:solidFill>
              <a:effectLst/>
            </a:endParaRPr>
          </a:p>
          <a:p>
            <a:pPr marL="0" marR="0" algn="l"/>
            <a:r>
              <a:rPr lang="en-GB" sz="2400" b="1" dirty="0">
                <a:solidFill>
                  <a:schemeClr val="bg1"/>
                </a:solidFill>
                <a:effectLst/>
              </a:rPr>
              <a:t>-	Approval of Minutes of  AGM 	2022 and matters arising</a:t>
            </a:r>
          </a:p>
          <a:p>
            <a:pPr marL="0" marR="0" algn="l"/>
            <a:endParaRPr lang="en-GB" sz="2400" b="1" dirty="0">
              <a:solidFill>
                <a:schemeClr val="bg1"/>
              </a:solidFill>
              <a:effectLst/>
            </a:endParaRPr>
          </a:p>
          <a:p>
            <a:pPr marL="0" marR="0" algn="l"/>
            <a:r>
              <a:rPr lang="en-GB" sz="2400" b="1" dirty="0">
                <a:solidFill>
                  <a:schemeClr val="bg1"/>
                </a:solidFill>
                <a:effectLst/>
              </a:rPr>
              <a:t>-	Chair 2023 report including 	Treasurer; Co-Ordinator &amp; 	Social 	Media reports</a:t>
            </a:r>
          </a:p>
          <a:p>
            <a:pPr marL="0" marR="0" algn="l"/>
            <a:endParaRPr lang="en-GB" sz="2400" b="1" dirty="0">
              <a:solidFill>
                <a:schemeClr val="bg1"/>
              </a:solidFill>
              <a:effectLst/>
            </a:endParaRPr>
          </a:p>
          <a:p>
            <a:pPr marL="0" marR="0" algn="l"/>
            <a:r>
              <a:rPr lang="en-GB" sz="2400" b="1" dirty="0">
                <a:solidFill>
                  <a:schemeClr val="bg1"/>
                </a:solidFill>
                <a:effectLst/>
              </a:rPr>
              <a:t>-	Nomination/election of 	committee members</a:t>
            </a:r>
          </a:p>
          <a:p>
            <a:pPr marL="0" marR="0" algn="l"/>
            <a:endParaRPr lang="en-GB" sz="2400" b="1" dirty="0">
              <a:solidFill>
                <a:schemeClr val="bg1"/>
              </a:solidFill>
              <a:effectLst/>
            </a:endParaRPr>
          </a:p>
          <a:p>
            <a:pPr marL="0" marR="0" algn="l">
              <a:lnSpc>
                <a:spcPct val="150000"/>
              </a:lnSpc>
            </a:pPr>
            <a:r>
              <a:rPr lang="en-GB" sz="2400" b="1" dirty="0">
                <a:solidFill>
                  <a:schemeClr val="bg1"/>
                </a:solidFill>
                <a:effectLst/>
              </a:rPr>
              <a:t>-	Confirm Date of NEOS 2024</a:t>
            </a:r>
          </a:p>
          <a:p>
            <a:pPr marL="0" marR="0" algn="l">
              <a:lnSpc>
                <a:spcPct val="150000"/>
              </a:lnSpc>
            </a:pPr>
            <a:r>
              <a:rPr lang="en-GB" sz="2400" b="1" dirty="0">
                <a:solidFill>
                  <a:schemeClr val="bg1"/>
                </a:solidFill>
              </a:rPr>
              <a:t>-	</a:t>
            </a:r>
            <a:r>
              <a:rPr lang="en-GB" sz="2400" b="1" dirty="0">
                <a:solidFill>
                  <a:schemeClr val="bg1"/>
                </a:solidFill>
                <a:effectLst/>
              </a:rPr>
              <a:t>Any other business</a:t>
            </a:r>
          </a:p>
        </p:txBody>
      </p:sp>
    </p:spTree>
    <p:extLst>
      <p:ext uri="{BB962C8B-B14F-4D97-AF65-F5344CB8AC3E}">
        <p14:creationId xmlns:p14="http://schemas.microsoft.com/office/powerpoint/2010/main" val="2949686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EE8248-5B5C-37F7-075A-BD954BB05477}"/>
              </a:ext>
            </a:extLst>
          </p:cNvPr>
          <p:cNvSpPr txBox="1"/>
          <p:nvPr/>
        </p:nvSpPr>
        <p:spPr>
          <a:xfrm>
            <a:off x="3048990" y="324730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ambria" panose="02040503050406030204" pitchFamily="18" charset="0"/>
              <a:buChar char="-"/>
            </a:pPr>
            <a:r>
              <a:rPr lang="en-US" sz="1800" dirty="0">
                <a:latin typeface="Calibri"/>
                <a:ea typeface="Cambria"/>
                <a:cs typeface="Calibri"/>
              </a:rPr>
              <a:t>Z-A Format this year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BC239E-ACCF-144F-719C-6857B8964ED4}"/>
              </a:ext>
            </a:extLst>
          </p:cNvPr>
          <p:cNvSpPr txBox="1"/>
          <p:nvPr/>
        </p:nvSpPr>
        <p:spPr>
          <a:xfrm>
            <a:off x="3048990" y="324730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ambria" panose="02040503050406030204" pitchFamily="18" charset="0"/>
              <a:buChar char="-"/>
            </a:pPr>
            <a:r>
              <a:rPr lang="en-US" sz="1800" dirty="0">
                <a:latin typeface="Calibri"/>
                <a:ea typeface="Cambria"/>
                <a:cs typeface="Calibri"/>
              </a:rPr>
              <a:t>36 Discipline Videos</a:t>
            </a:r>
            <a:endParaRPr lang="en-US" sz="18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4BF725-F68C-6F06-01FA-D3CBE48985F0}"/>
              </a:ext>
            </a:extLst>
          </p:cNvPr>
          <p:cNvSpPr txBox="1"/>
          <p:nvPr/>
        </p:nvSpPr>
        <p:spPr>
          <a:xfrm>
            <a:off x="7188053" y="83127"/>
            <a:ext cx="5003946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Discipline Videos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2800" b="1" dirty="0">
                <a:solidFill>
                  <a:schemeClr val="bg1"/>
                </a:solidFill>
                <a:ea typeface="Cambria"/>
                <a:cs typeface="+mn-lt"/>
              </a:rPr>
              <a:t>Pros</a:t>
            </a:r>
          </a:p>
          <a:p>
            <a:endParaRPr lang="en-GB" sz="28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Provides a summary of Members</a:t>
            </a:r>
          </a:p>
          <a:p>
            <a:endParaRPr lang="en-US" sz="2400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Cons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  <a:latin typeface="Calibri"/>
              <a:ea typeface="Cambria"/>
              <a:cs typeface="Calibri"/>
            </a:endParaRP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Time consuming to produces and schedule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US" sz="2400" dirty="0">
              <a:solidFill>
                <a:schemeClr val="bg1"/>
              </a:solidFill>
              <a:latin typeface="Calibri"/>
              <a:ea typeface="Cambria"/>
              <a:cs typeface="Calibri"/>
            </a:endParaRP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Repetitive content</a:t>
            </a:r>
          </a:p>
          <a:p>
            <a:pPr marL="457200" indent="-457200">
              <a:buAutoNum type="arabicPeriod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Reach performance low in comparison to individual/image posts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56B3C8-0711-1A3B-3833-A9DC564E2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8109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" b="38"/>
          <a:stretch/>
        </p:blipFill>
        <p:spPr>
          <a:xfrm>
            <a:off x="0" y="1075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9AE365-205A-1103-E61F-11FF0221D0A5}"/>
              </a:ext>
            </a:extLst>
          </p:cNvPr>
          <p:cNvSpPr txBox="1"/>
          <p:nvPr/>
        </p:nvSpPr>
        <p:spPr>
          <a:xfrm>
            <a:off x="7188052" y="0"/>
            <a:ext cx="5003947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Proposed changes to social media activity for NEOS 2024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No discipline videos will be created for social media (videos being considered for new website)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Calibri"/>
              <a:ea typeface="Cambria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We will no longer share 3rd Party content</a:t>
            </a:r>
          </a:p>
          <a:p>
            <a:pPr marL="457200" indent="-4572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We will ask members to like and share each posts more – NEOS will no longer like and comment on member’s posts.</a:t>
            </a:r>
          </a:p>
          <a:p>
            <a:endParaRPr lang="en-US" sz="2400" dirty="0">
              <a:solidFill>
                <a:schemeClr val="bg1"/>
              </a:solidFill>
              <a:latin typeface="Calibri"/>
              <a:ea typeface="Cambria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ea typeface="Cambria"/>
                <a:cs typeface="+mn-lt"/>
              </a:rPr>
              <a:t>Individual posts for each member will be continued</a:t>
            </a:r>
          </a:p>
        </p:txBody>
      </p:sp>
    </p:spTree>
    <p:extLst>
      <p:ext uri="{BB962C8B-B14F-4D97-AF65-F5344CB8AC3E}">
        <p14:creationId xmlns:p14="http://schemas.microsoft.com/office/powerpoint/2010/main" val="1423077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5" r="1586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EE69C-1810-0D41-E9BF-FE3F342E6108}"/>
              </a:ext>
            </a:extLst>
          </p:cNvPr>
          <p:cNvSpPr txBox="1"/>
          <p:nvPr/>
        </p:nvSpPr>
        <p:spPr>
          <a:xfrm>
            <a:off x="7405798" y="165371"/>
            <a:ext cx="437507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Thanks to the Committee of NEOS 2023</a:t>
            </a:r>
          </a:p>
          <a:p>
            <a:endParaRPr lang="en-GB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Chair – Lynne</a:t>
            </a:r>
          </a:p>
          <a:p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Vice Chair – Charley</a:t>
            </a:r>
          </a:p>
          <a:p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Secretary – Val</a:t>
            </a:r>
          </a:p>
          <a:p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Treasurer – Amy/Carla</a:t>
            </a:r>
          </a:p>
          <a:p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Co-ordinator-  Louise</a:t>
            </a:r>
          </a:p>
          <a:p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Media- Louise</a:t>
            </a:r>
          </a:p>
          <a:p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website – Paul</a:t>
            </a:r>
          </a:p>
          <a:p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Linda, Brian,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Mahri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Carol, Connie, Susie, Sara, Annie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 Robinson at Wiccan Brae</a:t>
            </a:r>
          </a:p>
          <a:p>
            <a:endParaRPr lang="en-GB" sz="2400" dirty="0">
              <a:solidFill>
                <a:srgbClr val="0070C0"/>
              </a:solidFill>
              <a:highlight>
                <a:srgbClr val="0000FF"/>
              </a:highligh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BEEN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AMAZING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30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 r="11568"/>
          <a:stretch/>
        </p:blipFill>
        <p:spPr>
          <a:xfrm>
            <a:off x="0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70742-D637-FE74-6308-8E27CAE209F4}"/>
              </a:ext>
            </a:extLst>
          </p:cNvPr>
          <p:cNvSpPr txBox="1"/>
          <p:nvPr/>
        </p:nvSpPr>
        <p:spPr>
          <a:xfrm>
            <a:off x="7188052" y="2658143"/>
            <a:ext cx="4889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Any Questions/Comments?</a:t>
            </a:r>
            <a:endParaRPr lang="en-GB" sz="32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24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" r="4607"/>
          <a:stretch/>
        </p:blipFill>
        <p:spPr>
          <a:xfrm>
            <a:off x="0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70742-D637-FE74-6308-8E27CAE209F4}"/>
              </a:ext>
            </a:extLst>
          </p:cNvPr>
          <p:cNvSpPr txBox="1"/>
          <p:nvPr/>
        </p:nvSpPr>
        <p:spPr>
          <a:xfrm>
            <a:off x="7188052" y="2658143"/>
            <a:ext cx="4889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Election of Committee 2024</a:t>
            </a:r>
            <a:endParaRPr lang="en-GB" sz="32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60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r="4054"/>
          <a:stretch/>
        </p:blipFill>
        <p:spPr>
          <a:xfrm>
            <a:off x="-246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70742-D637-FE74-6308-8E27CAE209F4}"/>
              </a:ext>
            </a:extLst>
          </p:cNvPr>
          <p:cNvSpPr txBox="1"/>
          <p:nvPr/>
        </p:nvSpPr>
        <p:spPr>
          <a:xfrm>
            <a:off x="7789237" y="184481"/>
            <a:ext cx="419904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Committee 2024 Nominations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Lynne Staples-Scott - Chair</a:t>
            </a:r>
          </a:p>
          <a:p>
            <a:r>
              <a:rPr lang="en-GB" sz="2400" dirty="0">
                <a:solidFill>
                  <a:schemeClr val="bg1"/>
                </a:solidFill>
              </a:rPr>
              <a:t>Charley Sim - Vice Chair</a:t>
            </a:r>
          </a:p>
          <a:p>
            <a:r>
              <a:rPr lang="en-GB" sz="2400" dirty="0">
                <a:solidFill>
                  <a:schemeClr val="bg1"/>
                </a:solidFill>
              </a:rPr>
              <a:t>Val Thomson - Secretary</a:t>
            </a:r>
          </a:p>
          <a:p>
            <a:r>
              <a:rPr lang="en-GB" sz="2400" dirty="0">
                <a:solidFill>
                  <a:schemeClr val="bg1"/>
                </a:solidFill>
              </a:rPr>
              <a:t>Carla Cummins - Treasurer</a:t>
            </a:r>
          </a:p>
          <a:p>
            <a:r>
              <a:rPr lang="en-GB" sz="2400" dirty="0">
                <a:solidFill>
                  <a:schemeClr val="bg1"/>
                </a:solidFill>
              </a:rPr>
              <a:t>Louise Lemmon - Co-ordinator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Linda Colquhoun</a:t>
            </a:r>
          </a:p>
          <a:p>
            <a:r>
              <a:rPr lang="en-GB" sz="2400" dirty="0">
                <a:solidFill>
                  <a:schemeClr val="bg1"/>
                </a:solidFill>
              </a:rPr>
              <a:t>Carol </a:t>
            </a:r>
            <a:r>
              <a:rPr lang="en-GB" sz="2400" dirty="0" err="1">
                <a:solidFill>
                  <a:schemeClr val="bg1"/>
                </a:solidFill>
              </a:rPr>
              <a:t>Hiles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Connie Robertson</a:t>
            </a:r>
          </a:p>
          <a:p>
            <a:r>
              <a:rPr lang="en-GB" sz="2400" dirty="0">
                <a:solidFill>
                  <a:schemeClr val="bg1"/>
                </a:solidFill>
              </a:rPr>
              <a:t>Paul Lawson</a:t>
            </a:r>
          </a:p>
          <a:p>
            <a:r>
              <a:rPr lang="en-GB" sz="2400" dirty="0">
                <a:solidFill>
                  <a:schemeClr val="bg1"/>
                </a:solidFill>
              </a:rPr>
              <a:t>Brian Burnett</a:t>
            </a:r>
          </a:p>
          <a:p>
            <a:r>
              <a:rPr lang="en-GB" sz="2400">
                <a:solidFill>
                  <a:schemeClr val="bg1"/>
                </a:solidFill>
              </a:rPr>
              <a:t>Shona </a:t>
            </a:r>
            <a:r>
              <a:rPr lang="en-GB" sz="2400" dirty="0" err="1">
                <a:solidFill>
                  <a:schemeClr val="bg1"/>
                </a:solidFill>
              </a:rPr>
              <a:t>Cammack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Tilly Howie</a:t>
            </a:r>
          </a:p>
          <a:p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181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0" b="26860"/>
          <a:stretch/>
        </p:blipFill>
        <p:spPr>
          <a:xfrm>
            <a:off x="0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70742-D637-FE74-6308-8E27CAE209F4}"/>
              </a:ext>
            </a:extLst>
          </p:cNvPr>
          <p:cNvSpPr txBox="1"/>
          <p:nvPr/>
        </p:nvSpPr>
        <p:spPr>
          <a:xfrm>
            <a:off x="7629434" y="117693"/>
            <a:ext cx="419904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NEOS 2024</a:t>
            </a:r>
          </a:p>
          <a:p>
            <a:endParaRPr lang="en-GB" sz="3200" b="1" dirty="0">
              <a:solidFill>
                <a:schemeClr val="bg1"/>
              </a:solidFill>
            </a:endParaRPr>
          </a:p>
          <a:p>
            <a:r>
              <a:rPr lang="en-GB" sz="3200" b="1" dirty="0">
                <a:solidFill>
                  <a:schemeClr val="bg1"/>
                </a:solidFill>
              </a:rPr>
              <a:t>7-15</a:t>
            </a:r>
            <a:r>
              <a:rPr lang="en-GB" sz="3200" b="1" baseline="30000" dirty="0">
                <a:solidFill>
                  <a:schemeClr val="bg1"/>
                </a:solidFill>
              </a:rPr>
              <a:t>th</a:t>
            </a:r>
            <a:r>
              <a:rPr lang="en-GB" sz="3200" b="1" dirty="0">
                <a:solidFill>
                  <a:schemeClr val="bg1"/>
                </a:solidFill>
              </a:rPr>
              <a:t> September </a:t>
            </a:r>
          </a:p>
          <a:p>
            <a:endParaRPr lang="en-GB" sz="3200" b="1" dirty="0">
              <a:solidFill>
                <a:schemeClr val="bg1"/>
              </a:solidFill>
            </a:endParaRPr>
          </a:p>
          <a:p>
            <a:endParaRPr lang="en-GB" sz="3200" b="1" dirty="0">
              <a:solidFill>
                <a:schemeClr val="bg1"/>
              </a:solidFill>
            </a:endParaRPr>
          </a:p>
          <a:p>
            <a:r>
              <a:rPr lang="en-GB" sz="3200" b="1" dirty="0">
                <a:solidFill>
                  <a:schemeClr val="bg1"/>
                </a:solidFill>
              </a:rPr>
              <a:t>Any Other Business?</a:t>
            </a:r>
          </a:p>
          <a:p>
            <a:endParaRPr lang="en-GB" sz="3200" b="1" dirty="0">
              <a:solidFill>
                <a:schemeClr val="bg1"/>
              </a:solidFill>
            </a:endParaRPr>
          </a:p>
          <a:p>
            <a:endParaRPr lang="en-GB" sz="3200" b="1" dirty="0">
              <a:solidFill>
                <a:schemeClr val="bg1"/>
              </a:solidFill>
            </a:endParaRPr>
          </a:p>
          <a:p>
            <a:endParaRPr lang="en-GB" sz="3200" b="1" dirty="0">
              <a:solidFill>
                <a:schemeClr val="bg1"/>
              </a:solidFill>
            </a:endParaRPr>
          </a:p>
          <a:p>
            <a:endParaRPr lang="en-GB" sz="3200" b="1" dirty="0">
              <a:solidFill>
                <a:schemeClr val="bg1"/>
              </a:solidFill>
            </a:endParaRPr>
          </a:p>
          <a:p>
            <a:endParaRPr lang="en-GB" sz="3200" b="1" dirty="0">
              <a:solidFill>
                <a:schemeClr val="bg1"/>
              </a:solidFill>
            </a:endParaRPr>
          </a:p>
          <a:p>
            <a:r>
              <a:rPr lang="en-GB" sz="3200" b="1" dirty="0">
                <a:solidFill>
                  <a:schemeClr val="bg1"/>
                </a:solidFill>
              </a:rPr>
              <a:t>Thank you and safe journey home</a:t>
            </a:r>
            <a:endParaRPr lang="en-GB" sz="32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80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0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D36103-D548-AC31-402C-F452B8D63B91}"/>
              </a:ext>
            </a:extLst>
          </p:cNvPr>
          <p:cNvSpPr txBox="1"/>
          <p:nvPr/>
        </p:nvSpPr>
        <p:spPr>
          <a:xfrm>
            <a:off x="7188053" y="2433145"/>
            <a:ext cx="5499248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50000"/>
              </a:lnSpc>
            </a:pPr>
            <a:r>
              <a:rPr lang="en-GB" sz="4800" b="1" dirty="0">
                <a:solidFill>
                  <a:schemeClr val="bg1"/>
                </a:solidFill>
                <a:effectLst/>
              </a:rPr>
              <a:t>Chair Report 2023</a:t>
            </a:r>
          </a:p>
        </p:txBody>
      </p:sp>
    </p:spTree>
    <p:extLst>
      <p:ext uri="{BB962C8B-B14F-4D97-AF65-F5344CB8AC3E}">
        <p14:creationId xmlns:p14="http://schemas.microsoft.com/office/powerpoint/2010/main" val="3944812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8" r="15838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3A41B4-46D4-9019-DAB6-58049636B39D}"/>
              </a:ext>
            </a:extLst>
          </p:cNvPr>
          <p:cNvSpPr txBox="1"/>
          <p:nvPr/>
        </p:nvSpPr>
        <p:spPr>
          <a:xfrm>
            <a:off x="7188053" y="1"/>
            <a:ext cx="5003946" cy="6870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 Context/Activities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Volatile economy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- 20</a:t>
            </a:r>
            <a:r>
              <a:rPr lang="en-GB" sz="24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Anniversary of NEOS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What makes NEOS unique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Aim to grow audience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Focus on housekeeping/governance: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Tenders for book print and signs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Review of Not-for-Profit status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Independent review of accounts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£10K lottery funding for App and website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Developing relationship with Visit Scotland and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NESCol</a:t>
            </a: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43624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r="10307"/>
          <a:stretch/>
        </p:blipFill>
        <p:spPr>
          <a:xfrm>
            <a:off x="79778" y="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3F5ED7-6B14-78B2-10AF-3B1155C45613}"/>
              </a:ext>
            </a:extLst>
          </p:cNvPr>
          <p:cNvSpPr txBox="1"/>
          <p:nvPr/>
        </p:nvSpPr>
        <p:spPr>
          <a:xfrm>
            <a:off x="7549116" y="574158"/>
            <a:ext cx="4563106" cy="5432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Book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	20,000  printed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	More targeted approach 	(member suggestions)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	Library service, visitor 	centres, shops, Art 	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Aboyne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members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1 box of 50 per member/ 	3 boxes per group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	NEOS ownership of the 	template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	integrated map</a:t>
            </a:r>
          </a:p>
        </p:txBody>
      </p:sp>
    </p:spTree>
    <p:extLst>
      <p:ext uri="{BB962C8B-B14F-4D97-AF65-F5344CB8AC3E}">
        <p14:creationId xmlns:p14="http://schemas.microsoft.com/office/powerpoint/2010/main" val="2006314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2" r="15852"/>
          <a:stretch/>
        </p:blipFill>
        <p:spPr>
          <a:xfrm>
            <a:off x="0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FF2CE7-CA66-2EB2-FA10-EF2375C51FE7}"/>
              </a:ext>
            </a:extLst>
          </p:cNvPr>
          <p:cNvSpPr txBox="1"/>
          <p:nvPr/>
        </p:nvSpPr>
        <p:spPr>
          <a:xfrm>
            <a:off x="7464614" y="249220"/>
            <a:ext cx="4284363" cy="7094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Advertising/promotion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 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STV Growth Fund; cost NEOS £6k (for 12K campaign) 52 slots (15 peak) plus streaming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Pushing Out The Boat mag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¼ page in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Artmag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£50 prize in Lifestyle mag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1500 postcards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1000 posters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x Press releases to all local and regional press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Facebook £50 advert to boost app publicity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NEOS signs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066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495300"/>
            <a:ext cx="4087306" cy="59224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31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3100" dirty="0">
                <a:solidFill>
                  <a:schemeClr val="bg1"/>
                </a:solidFill>
              </a:rPr>
              <a:t>Downloaded by 2,114 people and used over 6,600 times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31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3100" dirty="0">
                <a:solidFill>
                  <a:schemeClr val="bg1"/>
                </a:solidFill>
              </a:rPr>
              <a:t>1,499 </a:t>
            </a:r>
            <a:r>
              <a:rPr lang="en-GB" sz="3100" dirty="0" err="1">
                <a:solidFill>
                  <a:schemeClr val="bg1"/>
                </a:solidFill>
              </a:rPr>
              <a:t>iphones</a:t>
            </a:r>
            <a:r>
              <a:rPr lang="en-GB" sz="3100" dirty="0">
                <a:solidFill>
                  <a:schemeClr val="bg1"/>
                </a:solidFill>
              </a:rPr>
              <a:t>/</a:t>
            </a:r>
            <a:r>
              <a:rPr lang="en-GB" sz="3100" dirty="0" err="1">
                <a:solidFill>
                  <a:schemeClr val="bg1"/>
                </a:solidFill>
              </a:rPr>
              <a:t>ipads</a:t>
            </a:r>
            <a:r>
              <a:rPr lang="en-GB" sz="3100" dirty="0">
                <a:solidFill>
                  <a:schemeClr val="bg1"/>
                </a:solidFill>
              </a:rPr>
              <a:t>; 665 Android phones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31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3100" dirty="0">
                <a:solidFill>
                  <a:schemeClr val="bg1"/>
                </a:solidFill>
              </a:rPr>
              <a:t>Usage peaked on 9 Sept with 515 launches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31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3100" dirty="0">
                <a:solidFill>
                  <a:schemeClr val="bg1"/>
                </a:solidFill>
              </a:rPr>
              <a:t>Daily unique users peaked at 315 on 9 Sept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31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3100" dirty="0">
                <a:solidFill>
                  <a:schemeClr val="bg1"/>
                </a:solidFill>
              </a:rPr>
              <a:t>Development cost £1500 + VAT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31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3100" dirty="0">
                <a:solidFill>
                  <a:schemeClr val="bg1"/>
                </a:solidFill>
              </a:rPr>
              <a:t>Ongoing cost £1,000 +VAT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31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3100" i="1" dirty="0">
                <a:solidFill>
                  <a:schemeClr val="bg1"/>
                </a:solidFill>
              </a:rPr>
              <a:t>Thanks to Atlas Live and the National Lottery Fund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0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4529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32717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DC2574-B8BD-4CAC-ED3C-9FB998ED02FD}"/>
              </a:ext>
            </a:extLst>
          </p:cNvPr>
          <p:cNvSpPr txBox="1"/>
          <p:nvPr/>
        </p:nvSpPr>
        <p:spPr>
          <a:xfrm>
            <a:off x="7315200" y="190238"/>
            <a:ext cx="5485737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Website Insights</a:t>
            </a:r>
          </a:p>
          <a:p>
            <a:endParaRPr lang="en-GB" sz="2400" b="1" dirty="0">
              <a:solidFill>
                <a:schemeClr val="bg1"/>
              </a:solidFill>
            </a:endParaRPr>
          </a:p>
          <a:p>
            <a:r>
              <a:rPr lang="en-GB" sz="2400" b="1" dirty="0">
                <a:solidFill>
                  <a:schemeClr val="bg1"/>
                </a:solidFill>
              </a:rPr>
              <a:t>Jan-Oct 2023</a:t>
            </a:r>
          </a:p>
          <a:p>
            <a:endParaRPr lang="en-GB" sz="2400" b="1" dirty="0">
              <a:solidFill>
                <a:schemeClr val="bg1"/>
              </a:solidFill>
            </a:endParaRPr>
          </a:p>
          <a:p>
            <a:r>
              <a:rPr lang="en-GB" sz="2400" b="0" dirty="0">
                <a:solidFill>
                  <a:schemeClr val="bg1"/>
                </a:solidFill>
              </a:rPr>
              <a:t>1,709,000 hits (downloads) – peak in March and September</a:t>
            </a:r>
          </a:p>
          <a:p>
            <a:endParaRPr lang="en-GB" sz="2400" b="0" dirty="0">
              <a:solidFill>
                <a:schemeClr val="bg1"/>
              </a:solidFill>
            </a:endParaRPr>
          </a:p>
          <a:p>
            <a:r>
              <a:rPr lang="en-GB" sz="2400" b="0" dirty="0">
                <a:solidFill>
                  <a:schemeClr val="bg1"/>
                </a:solidFill>
              </a:rPr>
              <a:t>32,208 unique visits</a:t>
            </a:r>
          </a:p>
          <a:p>
            <a:endParaRPr lang="en-GB" sz="2400" b="0" dirty="0">
              <a:solidFill>
                <a:schemeClr val="bg1"/>
              </a:solidFill>
            </a:endParaRPr>
          </a:p>
          <a:p>
            <a:r>
              <a:rPr lang="en-GB" sz="2400" b="1" dirty="0">
                <a:solidFill>
                  <a:schemeClr val="bg1"/>
                </a:solidFill>
              </a:rPr>
              <a:t>Sept 2023</a:t>
            </a:r>
          </a:p>
          <a:p>
            <a:endParaRPr lang="en-GB" sz="2400" b="1" dirty="0">
              <a:solidFill>
                <a:schemeClr val="bg1"/>
              </a:solidFill>
            </a:endParaRPr>
          </a:p>
          <a:p>
            <a:r>
              <a:rPr lang="en-GB" sz="2400" b="0" dirty="0">
                <a:solidFill>
                  <a:schemeClr val="bg1"/>
                </a:solidFill>
              </a:rPr>
              <a:t>703,465 hits (downloads)</a:t>
            </a:r>
          </a:p>
          <a:p>
            <a:endParaRPr lang="en-GB" sz="2400" b="0" dirty="0">
              <a:solidFill>
                <a:schemeClr val="bg1"/>
              </a:solidFill>
            </a:endParaRPr>
          </a:p>
          <a:p>
            <a:r>
              <a:rPr lang="en-GB" sz="2400" b="0" dirty="0">
                <a:solidFill>
                  <a:schemeClr val="bg1"/>
                </a:solidFill>
              </a:rPr>
              <a:t>First weekend peak</a:t>
            </a:r>
          </a:p>
          <a:p>
            <a:endParaRPr lang="en-GB" sz="2400" b="0" dirty="0">
              <a:solidFill>
                <a:schemeClr val="bg1"/>
              </a:solidFill>
            </a:endParaRPr>
          </a:p>
          <a:p>
            <a:r>
              <a:rPr lang="en-GB" sz="2400" b="0" dirty="0">
                <a:solidFill>
                  <a:schemeClr val="bg1"/>
                </a:solidFill>
              </a:rPr>
              <a:t>New website under construction</a:t>
            </a:r>
          </a:p>
          <a:p>
            <a:endParaRPr lang="en-GB" sz="1800" b="0" dirty="0">
              <a:solidFill>
                <a:schemeClr val="bg1"/>
              </a:solidFill>
            </a:endParaRPr>
          </a:p>
          <a:p>
            <a:endParaRPr lang="en-GB" sz="1800" b="0" dirty="0">
              <a:solidFill>
                <a:schemeClr val="bg1"/>
              </a:solidFill>
            </a:endParaRPr>
          </a:p>
          <a:p>
            <a:endParaRPr lang="en-GB" sz="1800" b="0" dirty="0">
              <a:solidFill>
                <a:schemeClr val="bg1"/>
              </a:solidFill>
            </a:endParaRPr>
          </a:p>
          <a:p>
            <a:endParaRPr lang="en-GB" sz="18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C116AF-8A2F-0AED-A5D6-678783C4C15D}"/>
              </a:ext>
            </a:extLst>
          </p:cNvPr>
          <p:cNvSpPr txBox="1"/>
          <p:nvPr/>
        </p:nvSpPr>
        <p:spPr>
          <a:xfrm>
            <a:off x="5588001" y="6294467"/>
            <a:ext cx="6490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solidFill>
                  <a:schemeClr val="bg1"/>
                </a:solidFill>
              </a:rPr>
              <a:t>Thank you to Connie and Linda for the online location guide</a:t>
            </a:r>
          </a:p>
        </p:txBody>
      </p:sp>
    </p:spTree>
    <p:extLst>
      <p:ext uri="{BB962C8B-B14F-4D97-AF65-F5344CB8AC3E}">
        <p14:creationId xmlns:p14="http://schemas.microsoft.com/office/powerpoint/2010/main" val="2588233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1372</Words>
  <Application>Microsoft Office PowerPoint</Application>
  <PresentationFormat>Widescreen</PresentationFormat>
  <Paragraphs>400</Paragraphs>
  <Slides>36</Slides>
  <Notes>23</Notes>
  <HiddenSlides>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bennachiecrafts@gmail.com</dc:creator>
  <cp:lastModifiedBy>Lynne Scott</cp:lastModifiedBy>
  <cp:revision>19</cp:revision>
  <dcterms:created xsi:type="dcterms:W3CDTF">2022-10-16T19:12:58Z</dcterms:created>
  <dcterms:modified xsi:type="dcterms:W3CDTF">2023-10-28T14:55:53Z</dcterms:modified>
</cp:coreProperties>
</file>